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9" r:id="rId4"/>
    <p:sldId id="277" r:id="rId5"/>
    <p:sldId id="278" r:id="rId6"/>
    <p:sldId id="267" r:id="rId7"/>
    <p:sldId id="282" r:id="rId8"/>
    <p:sldId id="281" r:id="rId9"/>
    <p:sldId id="284" r:id="rId10"/>
    <p:sldId id="3535" r:id="rId11"/>
    <p:sldId id="3536" r:id="rId12"/>
    <p:sldId id="3537" r:id="rId13"/>
    <p:sldId id="266" r:id="rId14"/>
    <p:sldId id="3548" r:id="rId15"/>
    <p:sldId id="3541" r:id="rId16"/>
    <p:sldId id="3544" r:id="rId17"/>
    <p:sldId id="3545" r:id="rId18"/>
    <p:sldId id="276" r:id="rId19"/>
    <p:sldId id="3542" r:id="rId20"/>
    <p:sldId id="3546" r:id="rId21"/>
    <p:sldId id="3534" r:id="rId22"/>
    <p:sldId id="3543" r:id="rId23"/>
    <p:sldId id="264" r:id="rId24"/>
    <p:sldId id="270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9492"/>
    <a:srgbClr val="F7A940"/>
    <a:srgbClr val="8B4F00"/>
    <a:srgbClr val="66C1BE"/>
    <a:srgbClr val="545454"/>
    <a:srgbClr val="5E39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2299" autoAdjust="0"/>
  </p:normalViewPr>
  <p:slideViewPr>
    <p:cSldViewPr snapToGrid="0">
      <p:cViewPr varScale="1">
        <p:scale>
          <a:sx n="60" d="100"/>
          <a:sy n="60" d="100"/>
        </p:scale>
        <p:origin x="11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1BEBD2-1D40-4F80-81BE-05D5B7081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085C11B-03E3-4367-98A1-8865A3C05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36604E5-7577-4BA5-924C-2A364426F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E8CEC-B2FA-4790-8226-0A1FA70CF16B}" type="datetimeFigureOut">
              <a:rPr lang="pt-BR" smtClean="0"/>
              <a:t>19/04/2022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0EE308-0D46-4366-AD5B-83192C21C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199FA1-D9B3-42E9-9730-881884FA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CB472-9DD8-4113-93B6-7AFA1E2139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9124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F04573-559E-44FF-89C8-ED3ADE3BC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B2F3CB6-C412-411D-ABF4-A27C85B53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2B8F9A-5DAD-40C5-8098-94C9A16F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E8CEC-B2FA-4790-8226-0A1FA70CF16B}" type="datetimeFigureOut">
              <a:rPr lang="pt-BR" smtClean="0"/>
              <a:t>19/04/2022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CE9E243-D470-4EFF-B01F-CA9582C19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63B1E8-CEE1-40AC-9AF6-C057BA23C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CB472-9DD8-4113-93B6-7AFA1E2139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5563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94B0770-36D6-494B-B699-96075B0D3B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B02BA2B-9316-40FD-858B-C5A276745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A22769-5D22-45F3-83FA-8D8D1EFF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E8CEC-B2FA-4790-8226-0A1FA70CF16B}" type="datetimeFigureOut">
              <a:rPr lang="pt-BR" smtClean="0"/>
              <a:t>19/04/2022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9C9F4C-5C73-4613-A120-356B0E46C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BD50DE-65FF-4359-BFF4-7A3FA8FB1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CB472-9DD8-4113-93B6-7AFA1E2139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0778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DCD1F1-9266-49E7-BDE3-142925258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A3FFCE-D859-44A9-883B-98237850A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A9126C4-06C0-4613-B511-C4C01E407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E8CEC-B2FA-4790-8226-0A1FA70CF16B}" type="datetimeFigureOut">
              <a:rPr lang="pt-BR" smtClean="0"/>
              <a:t>19/04/2022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901033-BA22-4985-8195-AD13F7E08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ECF8B8-FF77-4FF6-8660-CADE5C1BB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CB472-9DD8-4113-93B6-7AFA1E2139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6240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B1F2CF-E4C5-48C8-B10D-9F3C88531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7699F32-FD65-4CE9-A392-A13AC6753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46A042-CC9E-4057-BA6F-9E2277404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E8CEC-B2FA-4790-8226-0A1FA70CF16B}" type="datetimeFigureOut">
              <a:rPr lang="pt-BR" smtClean="0"/>
              <a:t>19/04/2022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F6F88C-0F1A-44EB-8301-685E0451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20B217-33FC-4D67-A51E-8E6156BF1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CB472-9DD8-4113-93B6-7AFA1E2139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4345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1117F9-242B-449B-BAF1-600FA401C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BDCD4C-D88E-479B-AB6E-7A0FD1D16E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4FF14B-8871-4663-B62F-712D67616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EBF52A9-45F0-4C68-9712-CD186D095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E8CEC-B2FA-4790-8226-0A1FA70CF16B}" type="datetimeFigureOut">
              <a:rPr lang="pt-BR" smtClean="0"/>
              <a:t>19/04/2022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78220F1-89CE-48A4-BDD7-36D139901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D6582BC-5A33-49BC-8F19-332ED8A75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CB472-9DD8-4113-93B6-7AFA1E2139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4022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D550D8-ED99-4B15-91A6-2A974A632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C8F995F-3C6A-443B-A488-193A75C2D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67B09F6-221E-4078-BCA1-FF5DF171C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7CF3ADF-5F13-4804-B064-CF85B0ACA6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032A107-447A-41FA-A43C-64DA7A37E9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7CA74A4-F275-4EDF-B839-BE308730F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E8CEC-B2FA-4790-8226-0A1FA70CF16B}" type="datetimeFigureOut">
              <a:rPr lang="pt-BR" smtClean="0"/>
              <a:t>19/04/2022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6B59A3B-65A5-4F6C-8C94-90E0FCFB3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5A6F50B-9337-4781-B490-F9B676A30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CB472-9DD8-4113-93B6-7AFA1E2139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692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077B32-C6BF-4A11-B504-3BBE8ADAB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3BB67A4-B66A-4DAA-8298-F7CCADEED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E8CEC-B2FA-4790-8226-0A1FA70CF16B}" type="datetimeFigureOut">
              <a:rPr lang="pt-BR" smtClean="0"/>
              <a:t>19/04/2022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AF17D0E-CB5A-4947-94BD-09FA3228F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8A871F8-79EC-44AE-88A4-26F51141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CB472-9DD8-4113-93B6-7AFA1E2139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5678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B75F6DF-E24D-4958-9BEF-FE2B3641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E8CEC-B2FA-4790-8226-0A1FA70CF16B}" type="datetimeFigureOut">
              <a:rPr lang="pt-BR" smtClean="0"/>
              <a:t>19/04/2022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14EF714-1F70-406C-B571-6B03E30E9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DDBAEB4-C742-4D2D-9C24-AC561BA18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CB472-9DD8-4113-93B6-7AFA1E2139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6823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85345A-5936-4FF6-B08C-A9F8057CF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B19CE7-7A57-40A8-B540-FDDD088A9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EBEE0D4-EBD9-460A-A2DE-BFA10D022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2AFDC82-74EA-437A-9F17-91A13CFEC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E8CEC-B2FA-4790-8226-0A1FA70CF16B}" type="datetimeFigureOut">
              <a:rPr lang="pt-BR" smtClean="0"/>
              <a:t>19/04/2022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F396D3A-C7AC-422D-9A88-274403C0E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4508D9D-4C93-4F77-B4F3-650554E8B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CB472-9DD8-4113-93B6-7AFA1E2139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0284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5281B9-60C2-4971-99CD-EE2A60340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04DCF0A-9602-42FF-8AAD-B6ECFB3029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D1F4734-2955-4A70-AA8A-83F1C2AD6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508BF8D-AC98-4DFC-AFAF-FD30DD946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E8CEC-B2FA-4790-8226-0A1FA70CF16B}" type="datetimeFigureOut">
              <a:rPr lang="pt-BR" smtClean="0"/>
              <a:t>19/04/2022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CE22C56-4605-47AA-9ABC-ADDD94DB0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D3A3CAC-32FE-4202-AB59-E982AD7C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CB472-9DD8-4113-93B6-7AFA1E2139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4552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82EBD7E-92A5-4558-9AA0-6C51184BA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5C9986-9969-43AA-988F-859BA04C8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188050-A848-4657-A61C-4DEFFC4BB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E8CEC-B2FA-4790-8226-0A1FA70CF16B}" type="datetimeFigureOut">
              <a:rPr lang="pt-BR" smtClean="0"/>
              <a:t>19/04/2022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5D1B41-71DA-40C9-860D-0893AF7C0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388B9C-6633-4423-89D7-B4707C5ED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CB472-9DD8-4113-93B6-7AFA1E2139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146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42.svg"/><Relationship Id="rId26" Type="http://schemas.openxmlformats.org/officeDocument/2006/relationships/image" Target="../media/image40.png"/><Relationship Id="rId3" Type="http://schemas.openxmlformats.org/officeDocument/2006/relationships/image" Target="../media/image28.png"/><Relationship Id="rId21" Type="http://schemas.openxmlformats.org/officeDocument/2006/relationships/image" Target="../media/image37.png"/><Relationship Id="rId7" Type="http://schemas.openxmlformats.org/officeDocument/2006/relationships/image" Target="../media/image30.png"/><Relationship Id="rId12" Type="http://schemas.openxmlformats.org/officeDocument/2006/relationships/image" Target="../media/image36.svg"/><Relationship Id="rId17" Type="http://schemas.openxmlformats.org/officeDocument/2006/relationships/image" Target="../media/image35.png"/><Relationship Id="rId25" Type="http://schemas.openxmlformats.org/officeDocument/2006/relationships/image" Target="../media/image49.svg"/><Relationship Id="rId33" Type="http://schemas.openxmlformats.org/officeDocument/2006/relationships/image" Target="../media/image57.svg"/><Relationship Id="rId2" Type="http://schemas.openxmlformats.org/officeDocument/2006/relationships/image" Target="../media/image19.png"/><Relationship Id="rId16" Type="http://schemas.openxmlformats.org/officeDocument/2006/relationships/image" Target="../media/image40.svg"/><Relationship Id="rId20" Type="http://schemas.openxmlformats.org/officeDocument/2006/relationships/image" Target="../media/image44.svg"/><Relationship Id="rId29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2.png"/><Relationship Id="rId24" Type="http://schemas.openxmlformats.org/officeDocument/2006/relationships/image" Target="../media/image39.png"/><Relationship Id="rId32" Type="http://schemas.openxmlformats.org/officeDocument/2006/relationships/image" Target="../media/image43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23" Type="http://schemas.openxmlformats.org/officeDocument/2006/relationships/image" Target="../media/image38.png"/><Relationship Id="rId28" Type="http://schemas.openxmlformats.org/officeDocument/2006/relationships/image" Target="../media/image41.png"/><Relationship Id="rId10" Type="http://schemas.openxmlformats.org/officeDocument/2006/relationships/image" Target="../media/image34.svg"/><Relationship Id="rId19" Type="http://schemas.openxmlformats.org/officeDocument/2006/relationships/image" Target="../media/image36.png"/><Relationship Id="rId31" Type="http://schemas.openxmlformats.org/officeDocument/2006/relationships/image" Target="../media/image55.svg"/><Relationship Id="rId4" Type="http://schemas.openxmlformats.org/officeDocument/2006/relationships/image" Target="../media/image28.svg"/><Relationship Id="rId9" Type="http://schemas.openxmlformats.org/officeDocument/2006/relationships/image" Target="../media/image31.png"/><Relationship Id="rId14" Type="http://schemas.openxmlformats.org/officeDocument/2006/relationships/image" Target="../media/image38.svg"/><Relationship Id="rId22" Type="http://schemas.openxmlformats.org/officeDocument/2006/relationships/image" Target="../media/image46.svg"/><Relationship Id="rId27" Type="http://schemas.openxmlformats.org/officeDocument/2006/relationships/image" Target="../media/image51.svg"/><Relationship Id="rId30" Type="http://schemas.openxmlformats.org/officeDocument/2006/relationships/image" Target="../media/image42.png"/><Relationship Id="rId8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12" Type="http://schemas.openxmlformats.org/officeDocument/2006/relationships/image" Target="../media/image77.svg"/><Relationship Id="rId2" Type="http://schemas.openxmlformats.org/officeDocument/2006/relationships/image" Target="../media/image54.jpg"/><Relationship Id="rId16" Type="http://schemas.openxmlformats.org/officeDocument/2006/relationships/image" Target="../media/image8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58.png"/><Relationship Id="rId14" Type="http://schemas.openxmlformats.org/officeDocument/2006/relationships/image" Target="../media/image79.sv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essoas em frente a prédio&#10;&#10;Descrição gerada automaticamente">
            <a:extLst>
              <a:ext uri="{FF2B5EF4-FFF2-40B4-BE49-F238E27FC236}">
                <a16:creationId xmlns:a16="http://schemas.microsoft.com/office/drawing/2014/main" id="{10E928E0-18D9-4FF6-805D-07A842AEB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5697"/>
            <a:ext cx="12192000" cy="8749393"/>
          </a:xfrm>
          <a:prstGeom prst="rect">
            <a:avLst/>
          </a:prstGeom>
        </p:spPr>
      </p:pic>
      <p:pic>
        <p:nvPicPr>
          <p:cNvPr id="10" name="Imagem 9" descr="Texto&#10;&#10;Descrição gerada automaticamente com confiança média">
            <a:extLst>
              <a:ext uri="{FF2B5EF4-FFF2-40B4-BE49-F238E27FC236}">
                <a16:creationId xmlns:a16="http://schemas.microsoft.com/office/drawing/2014/main" id="{915424EC-035E-4348-8004-90F5DAF9C8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392" y="1895021"/>
            <a:ext cx="2370190" cy="931375"/>
          </a:xfrm>
          <a:prstGeom prst="rect">
            <a:avLst/>
          </a:prstGeom>
        </p:spPr>
      </p:pic>
      <p:pic>
        <p:nvPicPr>
          <p:cNvPr id="11" name="Imagem 10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BB1416D2-4695-4A44-A0DD-013CF17570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826" y="1940353"/>
            <a:ext cx="2076565" cy="89085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5456D5DB-82AC-481A-B620-921C1B30EE51}"/>
              </a:ext>
            </a:extLst>
          </p:cNvPr>
          <p:cNvSpPr txBox="1">
            <a:spLocks/>
          </p:cNvSpPr>
          <p:nvPr/>
        </p:nvSpPr>
        <p:spPr>
          <a:xfrm>
            <a:off x="1741520" y="3286706"/>
            <a:ext cx="3550916" cy="7651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4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NOVA SEDE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24963434-38DA-486B-A527-72F60E01C83B}"/>
              </a:ext>
            </a:extLst>
          </p:cNvPr>
          <p:cNvCxnSpPr>
            <a:cxnSpLocks/>
          </p:cNvCxnSpPr>
          <p:nvPr/>
        </p:nvCxnSpPr>
        <p:spPr>
          <a:xfrm>
            <a:off x="6797963" y="1528618"/>
            <a:ext cx="0" cy="408940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ítulo 1">
            <a:extLst>
              <a:ext uri="{FF2B5EF4-FFF2-40B4-BE49-F238E27FC236}">
                <a16:creationId xmlns:a16="http://schemas.microsoft.com/office/drawing/2014/main" id="{9C450AF8-B383-498E-95D4-4EBC586C0E53}"/>
              </a:ext>
            </a:extLst>
          </p:cNvPr>
          <p:cNvSpPr txBox="1">
            <a:spLocks/>
          </p:cNvSpPr>
          <p:nvPr/>
        </p:nvSpPr>
        <p:spPr>
          <a:xfrm>
            <a:off x="7923536" y="2385778"/>
            <a:ext cx="3821051" cy="5815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i="0" u="none" strike="noStrike" dirty="0">
                <a:solidFill>
                  <a:srgbClr val="FFFFFF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ROADSHOW</a:t>
            </a:r>
          </a:p>
          <a:p>
            <a:r>
              <a:rPr lang="pt-BR" sz="280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DO PROJETO</a:t>
            </a:r>
            <a:endParaRPr lang="pt-BR" sz="28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61CCDE6A-62C1-4150-8496-663F66DF0BC5}"/>
              </a:ext>
            </a:extLst>
          </p:cNvPr>
          <p:cNvSpPr txBox="1">
            <a:spLocks/>
          </p:cNvSpPr>
          <p:nvPr/>
        </p:nvSpPr>
        <p:spPr>
          <a:xfrm>
            <a:off x="7530868" y="3576872"/>
            <a:ext cx="3505506" cy="6965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pt-BR" sz="2000" b="1" cap="all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ABRIL</a:t>
            </a:r>
            <a:r>
              <a:rPr lang="pt-BR" sz="1600" b="1" cap="all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t-BR" sz="2000" b="1" cap="all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pt-BR" sz="1600" b="1" cap="all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1600" cap="all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4D0C1342-EA51-4626-876B-83491451A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663" y="4317188"/>
            <a:ext cx="2431838" cy="116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03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78657CA7-8F50-49AA-983C-BCE0A2043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B577C03-115C-4585-9362-409BB799F19D}"/>
              </a:ext>
            </a:extLst>
          </p:cNvPr>
          <p:cNvSpPr txBox="1">
            <a:spLocks/>
          </p:cNvSpPr>
          <p:nvPr/>
        </p:nvSpPr>
        <p:spPr>
          <a:xfrm>
            <a:off x="516856" y="254963"/>
            <a:ext cx="5198144" cy="645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dirty="0">
                <a:solidFill>
                  <a:srgbClr val="66C1B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NOVA SEDE PGE.RO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68612E3-4D7C-44BA-A0DA-065A82510B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4" t="15556" r="1719" b="10834"/>
          <a:stretch/>
        </p:blipFill>
        <p:spPr>
          <a:xfrm>
            <a:off x="216827" y="1552652"/>
            <a:ext cx="11344276" cy="5048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CB814F92-5C6B-4082-9C18-0C5D7C1B5F41}"/>
              </a:ext>
            </a:extLst>
          </p:cNvPr>
          <p:cNvSpPr txBox="1">
            <a:spLocks/>
          </p:cNvSpPr>
          <p:nvPr/>
        </p:nvSpPr>
        <p:spPr>
          <a:xfrm>
            <a:off x="526380" y="962069"/>
            <a:ext cx="4445669" cy="333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54545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PROJETO CONCEITUAL</a:t>
            </a:r>
          </a:p>
        </p:txBody>
      </p:sp>
    </p:spTree>
    <p:extLst>
      <p:ext uri="{BB962C8B-B14F-4D97-AF65-F5344CB8AC3E}">
        <p14:creationId xmlns:p14="http://schemas.microsoft.com/office/powerpoint/2010/main" val="3571547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78657CA7-8F50-49AA-983C-BCE0A2043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B577C03-115C-4585-9362-409BB799F19D}"/>
              </a:ext>
            </a:extLst>
          </p:cNvPr>
          <p:cNvSpPr txBox="1">
            <a:spLocks/>
          </p:cNvSpPr>
          <p:nvPr/>
        </p:nvSpPr>
        <p:spPr>
          <a:xfrm>
            <a:off x="516856" y="254963"/>
            <a:ext cx="5198144" cy="645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dirty="0">
                <a:solidFill>
                  <a:srgbClr val="66C1B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NOVA SEDE PGE.RO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F23AD1A-F55B-48C3-A55E-FD94EC3BC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62" t="16846" r="5625" b="1945"/>
          <a:stretch/>
        </p:blipFill>
        <p:spPr>
          <a:xfrm>
            <a:off x="426289" y="1155356"/>
            <a:ext cx="10096500" cy="5569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3631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78657CA7-8F50-49AA-983C-BCE0A2043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B577C03-115C-4585-9362-409BB799F19D}"/>
              </a:ext>
            </a:extLst>
          </p:cNvPr>
          <p:cNvSpPr txBox="1">
            <a:spLocks/>
          </p:cNvSpPr>
          <p:nvPr/>
        </p:nvSpPr>
        <p:spPr>
          <a:xfrm>
            <a:off x="516856" y="254963"/>
            <a:ext cx="5198144" cy="645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dirty="0">
                <a:solidFill>
                  <a:srgbClr val="66C1B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NOVA SEDE PGE.RO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B606752-54B0-4CBE-84EA-C22CC5DE01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22" t="15556" r="2891" b="2639"/>
          <a:stretch/>
        </p:blipFill>
        <p:spPr>
          <a:xfrm>
            <a:off x="552449" y="1092679"/>
            <a:ext cx="10325101" cy="5610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86891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78657CA7-8F50-49AA-983C-BCE0A2043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" y="8965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B577C03-115C-4585-9362-409BB799F19D}"/>
              </a:ext>
            </a:extLst>
          </p:cNvPr>
          <p:cNvSpPr txBox="1">
            <a:spLocks/>
          </p:cNvSpPr>
          <p:nvPr/>
        </p:nvSpPr>
        <p:spPr>
          <a:xfrm>
            <a:off x="516856" y="254963"/>
            <a:ext cx="5198144" cy="645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dirty="0">
                <a:solidFill>
                  <a:srgbClr val="66C1B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NOVA SEDE PGE.RO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0E793BA-65B9-4410-B28B-5EE22B311658}"/>
              </a:ext>
            </a:extLst>
          </p:cNvPr>
          <p:cNvSpPr txBox="1">
            <a:spLocks/>
          </p:cNvSpPr>
          <p:nvPr/>
        </p:nvSpPr>
        <p:spPr>
          <a:xfrm>
            <a:off x="526381" y="962069"/>
            <a:ext cx="3997994" cy="333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54545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ESCOPO DA PPP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2B20AD43-1A66-4391-99A5-9FEB493EB3A7}"/>
              </a:ext>
            </a:extLst>
          </p:cNvPr>
          <p:cNvSpPr txBox="1">
            <a:spLocks/>
          </p:cNvSpPr>
          <p:nvPr/>
        </p:nvSpPr>
        <p:spPr>
          <a:xfrm>
            <a:off x="1064668" y="2385430"/>
            <a:ext cx="3785238" cy="294788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1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Construção (requerida certificação AQUA)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1400" dirty="0">
              <a:solidFill>
                <a:srgbClr val="545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1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Jardinagem e paisagismo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1400" dirty="0">
              <a:solidFill>
                <a:srgbClr val="545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1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Equipamentos (elevadores, bombas, sistemas eletrônicos, ar-condicionado)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1400" dirty="0">
              <a:solidFill>
                <a:srgbClr val="545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1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Equipamentos de geração fotovoltaica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1400" dirty="0">
              <a:solidFill>
                <a:srgbClr val="545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Equipamentos de informática (terminais)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1400" dirty="0">
              <a:solidFill>
                <a:srgbClr val="545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1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Mobiliário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91FB7DC1-4A8E-427D-8956-F6622E3DBC77}"/>
              </a:ext>
            </a:extLst>
          </p:cNvPr>
          <p:cNvSpPr txBox="1">
            <a:spLocks/>
          </p:cNvSpPr>
          <p:nvPr/>
        </p:nvSpPr>
        <p:spPr>
          <a:xfrm>
            <a:off x="516856" y="1505940"/>
            <a:ext cx="1788194" cy="333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Prazo: </a:t>
            </a:r>
            <a:r>
              <a:rPr lang="pt-BR" sz="1400" b="1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Anos</a:t>
            </a: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B15479D9-BB9A-404F-AAD1-D22209D79705}"/>
              </a:ext>
            </a:extLst>
          </p:cNvPr>
          <p:cNvSpPr txBox="1">
            <a:spLocks/>
          </p:cNvSpPr>
          <p:nvPr/>
        </p:nvSpPr>
        <p:spPr>
          <a:xfrm>
            <a:off x="526381" y="1986797"/>
            <a:ext cx="3997994" cy="333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Investimentos: Capex de </a:t>
            </a:r>
            <a:r>
              <a:rPr lang="pt-BR" sz="1400" b="1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R$ 82 milhões</a:t>
            </a: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6D1AE7A1-A18A-404B-8CA1-AAAFD256180E}"/>
              </a:ext>
            </a:extLst>
          </p:cNvPr>
          <p:cNvSpPr txBox="1">
            <a:spLocks/>
          </p:cNvSpPr>
          <p:nvPr/>
        </p:nvSpPr>
        <p:spPr>
          <a:xfrm>
            <a:off x="5355892" y="1978412"/>
            <a:ext cx="3333750" cy="333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Serviços: Opex de </a:t>
            </a:r>
            <a:r>
              <a:rPr lang="pt-BR" sz="1400" b="1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R$ 129 milhões</a:t>
            </a:r>
          </a:p>
        </p:txBody>
      </p:sp>
      <p:sp>
        <p:nvSpPr>
          <p:cNvPr id="35" name="Subtítulo 2">
            <a:extLst>
              <a:ext uri="{FF2B5EF4-FFF2-40B4-BE49-F238E27FC236}">
                <a16:creationId xmlns:a16="http://schemas.microsoft.com/office/drawing/2014/main" id="{91A9F6EE-C22E-494C-B4BF-B282B38BE9BB}"/>
              </a:ext>
            </a:extLst>
          </p:cNvPr>
          <p:cNvSpPr txBox="1">
            <a:spLocks/>
          </p:cNvSpPr>
          <p:nvPr/>
        </p:nvSpPr>
        <p:spPr>
          <a:xfrm>
            <a:off x="5775510" y="2449726"/>
            <a:ext cx="3785238" cy="31406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1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O&amp;M Predial (limpeza, portaria, segurança, jardinagem, manutenção de sistemas e equipamentos)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1400" dirty="0">
              <a:solidFill>
                <a:srgbClr val="545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1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 de energia elétrica, água e esgoto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1400" dirty="0">
              <a:solidFill>
                <a:srgbClr val="545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1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Administrativo da SPE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1400" dirty="0">
              <a:solidFill>
                <a:srgbClr val="545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1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Seguros, garantias e outros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1400" dirty="0">
              <a:solidFill>
                <a:srgbClr val="545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1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Pagamento e manutenção das contas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1400" dirty="0">
              <a:solidFill>
                <a:srgbClr val="545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1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Contraprestação máxima </a:t>
            </a:r>
            <a:r>
              <a:rPr lang="pt-BR" sz="1400" b="1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R$22.053K/ano</a:t>
            </a:r>
          </a:p>
        </p:txBody>
      </p: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id="{5F56955B-C0F6-4EAA-9F8F-4D4BBEB9DA9F}"/>
              </a:ext>
            </a:extLst>
          </p:cNvPr>
          <p:cNvCxnSpPr>
            <a:cxnSpLocks/>
          </p:cNvCxnSpPr>
          <p:nvPr/>
        </p:nvCxnSpPr>
        <p:spPr>
          <a:xfrm flipV="1">
            <a:off x="600513" y="5572346"/>
            <a:ext cx="9908648" cy="1"/>
          </a:xfrm>
          <a:prstGeom prst="line">
            <a:avLst/>
          </a:prstGeom>
          <a:ln w="22225">
            <a:solidFill>
              <a:srgbClr val="3C9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ítulo 1">
            <a:extLst>
              <a:ext uri="{FF2B5EF4-FFF2-40B4-BE49-F238E27FC236}">
                <a16:creationId xmlns:a16="http://schemas.microsoft.com/office/drawing/2014/main" id="{DA484BB2-7614-4DF3-A260-DCA0E6B1E3A3}"/>
              </a:ext>
            </a:extLst>
          </p:cNvPr>
          <p:cNvSpPr txBox="1">
            <a:spLocks/>
          </p:cNvSpPr>
          <p:nvPr/>
        </p:nvSpPr>
        <p:spPr>
          <a:xfrm>
            <a:off x="600513" y="5609445"/>
            <a:ext cx="3057087" cy="3665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1600" b="0" i="0" u="none" strike="noStrike" dirty="0">
                <a:solidFill>
                  <a:srgbClr val="545454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ESCOPO DA </a:t>
            </a:r>
            <a:r>
              <a:rPr lang="pt-BR" sz="1600" dirty="0">
                <a:solidFill>
                  <a:srgbClr val="54545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PGE-RO</a:t>
            </a:r>
            <a:endParaRPr lang="pt-BR" sz="1600" b="0" i="0" u="none" strike="noStrike" dirty="0">
              <a:solidFill>
                <a:srgbClr val="545454"/>
              </a:solidFill>
              <a:effectLst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ítulo 1">
            <a:extLst>
              <a:ext uri="{FF2B5EF4-FFF2-40B4-BE49-F238E27FC236}">
                <a16:creationId xmlns:a16="http://schemas.microsoft.com/office/drawing/2014/main" id="{9CE0CBF6-6443-403F-AB90-06D60AB3ACFD}"/>
              </a:ext>
            </a:extLst>
          </p:cNvPr>
          <p:cNvSpPr txBox="1">
            <a:spLocks/>
          </p:cNvSpPr>
          <p:nvPr/>
        </p:nvSpPr>
        <p:spPr>
          <a:xfrm>
            <a:off x="1125463" y="6083502"/>
            <a:ext cx="2532137" cy="4096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Constituição das Garantias</a:t>
            </a:r>
          </a:p>
        </p:txBody>
      </p:sp>
      <p:pic>
        <p:nvPicPr>
          <p:cNvPr id="53" name="Gráfico 52" descr="Cofrinho com preenchimento sólido">
            <a:extLst>
              <a:ext uri="{FF2B5EF4-FFF2-40B4-BE49-F238E27FC236}">
                <a16:creationId xmlns:a16="http://schemas.microsoft.com/office/drawing/2014/main" id="{6FD45F67-221C-4014-B8EE-CCABEC35D2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65736" y="6026523"/>
            <a:ext cx="505578" cy="505578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0A1FBB70-F30F-4284-9F9C-4455E5B82D6E}"/>
              </a:ext>
            </a:extLst>
          </p:cNvPr>
          <p:cNvGrpSpPr/>
          <p:nvPr/>
        </p:nvGrpSpPr>
        <p:grpSpPr>
          <a:xfrm>
            <a:off x="3577288" y="5610752"/>
            <a:ext cx="4196975" cy="867860"/>
            <a:chOff x="7330042" y="5629630"/>
            <a:chExt cx="4196975" cy="867860"/>
          </a:xfrm>
        </p:grpSpPr>
        <p:sp>
          <p:nvSpPr>
            <p:cNvPr id="42" name="Título 1">
              <a:extLst>
                <a:ext uri="{FF2B5EF4-FFF2-40B4-BE49-F238E27FC236}">
                  <a16:creationId xmlns:a16="http://schemas.microsoft.com/office/drawing/2014/main" id="{256BAEB3-D3F1-4E4C-BC39-EC1ED4870EE9}"/>
                </a:ext>
              </a:extLst>
            </p:cNvPr>
            <p:cNvSpPr txBox="1">
              <a:spLocks/>
            </p:cNvSpPr>
            <p:nvPr/>
          </p:nvSpPr>
          <p:spPr>
            <a:xfrm>
              <a:off x="7788585" y="6022828"/>
              <a:ext cx="3738432" cy="47423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400" dirty="0">
                  <a:solidFill>
                    <a:srgbClr val="5454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Verificação dos KPI’s de Qualidade, Desempenho e Disponibilidade</a:t>
              </a:r>
            </a:p>
          </p:txBody>
        </p:sp>
        <p:sp>
          <p:nvSpPr>
            <p:cNvPr id="32" name="Título 1">
              <a:extLst>
                <a:ext uri="{FF2B5EF4-FFF2-40B4-BE49-F238E27FC236}">
                  <a16:creationId xmlns:a16="http://schemas.microsoft.com/office/drawing/2014/main" id="{182199D9-0899-47D6-B570-B5C0042F32F4}"/>
                </a:ext>
              </a:extLst>
            </p:cNvPr>
            <p:cNvSpPr txBox="1">
              <a:spLocks/>
            </p:cNvSpPr>
            <p:nvPr/>
          </p:nvSpPr>
          <p:spPr>
            <a:xfrm>
              <a:off x="7330042" y="5629630"/>
              <a:ext cx="3676314" cy="36653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t-BR" sz="1600" b="0" i="0" u="none" strike="noStrike" dirty="0">
                  <a:solidFill>
                    <a:srgbClr val="545454"/>
                  </a:solidFill>
                  <a:effectLst/>
                  <a:latin typeface="Arial Black" panose="020B0A04020102020204" pitchFamily="34" charset="0"/>
                  <a:cs typeface="Arial" panose="020B0604020202020204" pitchFamily="34" charset="0"/>
                </a:rPr>
                <a:t>VERIFICADOR INDEPENDENTE</a:t>
              </a:r>
            </a:p>
          </p:txBody>
        </p:sp>
        <p:pic>
          <p:nvPicPr>
            <p:cNvPr id="33" name="Gráfico 32" descr="Lupa com preenchimento sólido">
              <a:extLst>
                <a:ext uri="{FF2B5EF4-FFF2-40B4-BE49-F238E27FC236}">
                  <a16:creationId xmlns:a16="http://schemas.microsoft.com/office/drawing/2014/main" id="{1BEACF9B-7D9F-4E04-BF47-E222269D8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387922" y="6041959"/>
              <a:ext cx="455531" cy="455531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777EAC5-17D9-4F19-A9C7-D80B90E2E29B}"/>
              </a:ext>
            </a:extLst>
          </p:cNvPr>
          <p:cNvGrpSpPr/>
          <p:nvPr/>
        </p:nvGrpSpPr>
        <p:grpSpPr>
          <a:xfrm>
            <a:off x="7933544" y="5609445"/>
            <a:ext cx="3152739" cy="892916"/>
            <a:chOff x="3840697" y="5609445"/>
            <a:chExt cx="3152739" cy="892916"/>
          </a:xfrm>
        </p:grpSpPr>
        <p:sp>
          <p:nvSpPr>
            <p:cNvPr id="41" name="Título 1">
              <a:extLst>
                <a:ext uri="{FF2B5EF4-FFF2-40B4-BE49-F238E27FC236}">
                  <a16:creationId xmlns:a16="http://schemas.microsoft.com/office/drawing/2014/main" id="{74EB3B4F-A252-45DC-BF13-EA5A73179D61}"/>
                </a:ext>
              </a:extLst>
            </p:cNvPr>
            <p:cNvSpPr txBox="1">
              <a:spLocks/>
            </p:cNvSpPr>
            <p:nvPr/>
          </p:nvSpPr>
          <p:spPr>
            <a:xfrm>
              <a:off x="4188232" y="6025363"/>
              <a:ext cx="2805204" cy="47699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400" dirty="0">
                  <a:solidFill>
                    <a:srgbClr val="5454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Administração das Contas Vinculada e Reserva</a:t>
              </a:r>
            </a:p>
          </p:txBody>
        </p:sp>
        <p:sp>
          <p:nvSpPr>
            <p:cNvPr id="31" name="Título 1">
              <a:extLst>
                <a:ext uri="{FF2B5EF4-FFF2-40B4-BE49-F238E27FC236}">
                  <a16:creationId xmlns:a16="http://schemas.microsoft.com/office/drawing/2014/main" id="{71328733-2A85-42C0-AE0A-420C165EFF6B}"/>
                </a:ext>
              </a:extLst>
            </p:cNvPr>
            <p:cNvSpPr txBox="1">
              <a:spLocks/>
            </p:cNvSpPr>
            <p:nvPr/>
          </p:nvSpPr>
          <p:spPr>
            <a:xfrm>
              <a:off x="3840697" y="5609445"/>
              <a:ext cx="3057087" cy="36653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pt-BR" sz="1600" b="0" i="0" u="none" strike="noStrike" dirty="0">
                  <a:solidFill>
                    <a:srgbClr val="545454"/>
                  </a:solidFill>
                  <a:effectLst/>
                  <a:latin typeface="Arial Black" panose="020B0A04020102020204" pitchFamily="34" charset="0"/>
                  <a:cs typeface="Arial" panose="020B0604020202020204" pitchFamily="34" charset="0"/>
                </a:rPr>
                <a:t>AGENTE FIDUCIÁRIO</a:t>
              </a:r>
            </a:p>
          </p:txBody>
        </p:sp>
        <p:pic>
          <p:nvPicPr>
            <p:cNvPr id="34" name="Gráfico 33" descr="Dólar estrutura de tópicos">
              <a:extLst>
                <a:ext uri="{FF2B5EF4-FFF2-40B4-BE49-F238E27FC236}">
                  <a16:creationId xmlns:a16="http://schemas.microsoft.com/office/drawing/2014/main" id="{5026AA8D-8C4D-4547-84CC-7E9F284C4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883473" y="6074804"/>
              <a:ext cx="370278" cy="370278"/>
            </a:xfrm>
            <a:prstGeom prst="rect">
              <a:avLst/>
            </a:prstGeom>
          </p:spPr>
        </p:pic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DEA4DC56-D4A0-45D6-9678-EE1D18EE5DEA}"/>
              </a:ext>
            </a:extLst>
          </p:cNvPr>
          <p:cNvGrpSpPr/>
          <p:nvPr/>
        </p:nvGrpSpPr>
        <p:grpSpPr>
          <a:xfrm>
            <a:off x="560004" y="2362410"/>
            <a:ext cx="565459" cy="2878087"/>
            <a:chOff x="551754" y="2664456"/>
            <a:chExt cx="565459" cy="2878087"/>
          </a:xfrm>
        </p:grpSpPr>
        <p:pic>
          <p:nvPicPr>
            <p:cNvPr id="11" name="Gráfico 10" descr="Monitor com preenchimento sólido">
              <a:extLst>
                <a:ext uri="{FF2B5EF4-FFF2-40B4-BE49-F238E27FC236}">
                  <a16:creationId xmlns:a16="http://schemas.microsoft.com/office/drawing/2014/main" id="{7D1188DD-08A9-4576-826B-1F8891F3D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699894" y="4707579"/>
              <a:ext cx="269178" cy="355164"/>
            </a:xfrm>
            <a:prstGeom prst="rect">
              <a:avLst/>
            </a:prstGeom>
          </p:spPr>
        </p:pic>
        <p:pic>
          <p:nvPicPr>
            <p:cNvPr id="3" name="Gráfico 2" descr="Guindaste com preenchimento sólido">
              <a:extLst>
                <a:ext uri="{FF2B5EF4-FFF2-40B4-BE49-F238E27FC236}">
                  <a16:creationId xmlns:a16="http://schemas.microsoft.com/office/drawing/2014/main" id="{35078393-A6CF-4478-BC19-FD41861C1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611998" y="2664456"/>
              <a:ext cx="444971" cy="444971"/>
            </a:xfrm>
            <a:prstGeom prst="rect">
              <a:avLst/>
            </a:prstGeom>
          </p:spPr>
        </p:pic>
        <p:pic>
          <p:nvPicPr>
            <p:cNvPr id="16" name="Gráfico 15" descr="Verde-escuro com preenchimento sólido">
              <a:extLst>
                <a:ext uri="{FF2B5EF4-FFF2-40B4-BE49-F238E27FC236}">
                  <a16:creationId xmlns:a16="http://schemas.microsoft.com/office/drawing/2014/main" id="{6DC928FF-B480-4F21-A092-67E2601E1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634309" y="3185362"/>
              <a:ext cx="400349" cy="400349"/>
            </a:xfrm>
            <a:prstGeom prst="rect">
              <a:avLst/>
            </a:prstGeom>
          </p:spPr>
        </p:pic>
        <p:pic>
          <p:nvPicPr>
            <p:cNvPr id="20" name="Gráfico 19" descr="Floco de Neve com preenchimento sólido">
              <a:extLst>
                <a:ext uri="{FF2B5EF4-FFF2-40B4-BE49-F238E27FC236}">
                  <a16:creationId xmlns:a16="http://schemas.microsoft.com/office/drawing/2014/main" id="{27664D41-4306-481C-9021-918ED1FCE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551754" y="3643996"/>
              <a:ext cx="565459" cy="565459"/>
            </a:xfrm>
            <a:prstGeom prst="rect">
              <a:avLst/>
            </a:prstGeom>
          </p:spPr>
        </p:pic>
        <p:pic>
          <p:nvPicPr>
            <p:cNvPr id="24" name="Gráfico 23" descr="Cena de pôr do sol com preenchimento sólido">
              <a:extLst>
                <a:ext uri="{FF2B5EF4-FFF2-40B4-BE49-F238E27FC236}">
                  <a16:creationId xmlns:a16="http://schemas.microsoft.com/office/drawing/2014/main" id="{02543A80-C9EC-4F25-90A1-67CA2606C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623985" y="4221469"/>
              <a:ext cx="420997" cy="420997"/>
            </a:xfrm>
            <a:prstGeom prst="rect">
              <a:avLst/>
            </a:prstGeom>
          </p:spPr>
        </p:pic>
        <p:pic>
          <p:nvPicPr>
            <p:cNvPr id="36" name="Gráfico 35" descr="Cadeira de Escritório com preenchimento sólido">
              <a:extLst>
                <a:ext uri="{FF2B5EF4-FFF2-40B4-BE49-F238E27FC236}">
                  <a16:creationId xmlns:a16="http://schemas.microsoft.com/office/drawing/2014/main" id="{561D66B6-3A3F-462F-BC52-5D0E94222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p:blipFill>
          <p:spPr>
            <a:xfrm>
              <a:off x="649344" y="5172264"/>
              <a:ext cx="370279" cy="370279"/>
            </a:xfrm>
            <a:prstGeom prst="rect">
              <a:avLst/>
            </a:prstGeom>
          </p:spPr>
        </p:pic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197CECC7-1699-4FC4-BCD4-41E5538497C5}"/>
              </a:ext>
            </a:extLst>
          </p:cNvPr>
          <p:cNvGrpSpPr/>
          <p:nvPr/>
        </p:nvGrpSpPr>
        <p:grpSpPr>
          <a:xfrm>
            <a:off x="5392175" y="2375587"/>
            <a:ext cx="499800" cy="3146432"/>
            <a:chOff x="5392175" y="2375587"/>
            <a:chExt cx="499800" cy="3146432"/>
          </a:xfrm>
        </p:grpSpPr>
        <p:pic>
          <p:nvPicPr>
            <p:cNvPr id="21" name="Gráfico 20" descr="Trabalhador de construção com preenchimento sólido">
              <a:extLst>
                <a:ext uri="{FF2B5EF4-FFF2-40B4-BE49-F238E27FC236}">
                  <a16:creationId xmlns:a16="http://schemas.microsoft.com/office/drawing/2014/main" id="{EAE42503-805C-4C52-832B-92512ED31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p:blipFill>
          <p:spPr>
            <a:xfrm>
              <a:off x="5392175" y="2375587"/>
              <a:ext cx="424996" cy="424996"/>
            </a:xfrm>
            <a:prstGeom prst="rect">
              <a:avLst/>
            </a:prstGeom>
          </p:spPr>
        </p:pic>
        <p:pic>
          <p:nvPicPr>
            <p:cNvPr id="46" name="Gráfico 45" descr="Dólar estrutura de tópicos">
              <a:extLst>
                <a:ext uri="{FF2B5EF4-FFF2-40B4-BE49-F238E27FC236}">
                  <a16:creationId xmlns:a16="http://schemas.microsoft.com/office/drawing/2014/main" id="{DB262DCC-40EA-4A66-894C-9DF9D9877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417365" y="5147403"/>
              <a:ext cx="374616" cy="374616"/>
            </a:xfrm>
            <a:prstGeom prst="rect">
              <a:avLst/>
            </a:prstGeom>
          </p:spPr>
        </p:pic>
        <p:pic>
          <p:nvPicPr>
            <p:cNvPr id="25" name="Gráfico 24" descr="Funcionário de escritório com preenchimento sólido">
              <a:extLst>
                <a:ext uri="{FF2B5EF4-FFF2-40B4-BE49-F238E27FC236}">
                  <a16:creationId xmlns:a16="http://schemas.microsoft.com/office/drawing/2014/main" id="{EB4F7ADB-F243-4FEF-BBC0-20049585B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p:blipFill>
          <p:spPr>
            <a:xfrm>
              <a:off x="5421080" y="3772135"/>
              <a:ext cx="367187" cy="413940"/>
            </a:xfrm>
            <a:prstGeom prst="rect">
              <a:avLst/>
            </a:prstGeom>
          </p:spPr>
        </p:pic>
        <p:pic>
          <p:nvPicPr>
            <p:cNvPr id="49" name="Gráfico 48" descr="Selo de Área de Transferência com preenchimento sólido">
              <a:extLst>
                <a:ext uri="{FF2B5EF4-FFF2-40B4-BE49-F238E27FC236}">
                  <a16:creationId xmlns:a16="http://schemas.microsoft.com/office/drawing/2014/main" id="{E8AFD518-9086-4662-A6A1-9CFF54404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p:blipFill>
          <p:spPr>
            <a:xfrm>
              <a:off x="5422911" y="4226879"/>
              <a:ext cx="363525" cy="409812"/>
            </a:xfrm>
            <a:prstGeom prst="rect">
              <a:avLst/>
            </a:prstGeom>
          </p:spPr>
        </p:pic>
        <p:pic>
          <p:nvPicPr>
            <p:cNvPr id="55" name="Gráfico 54" descr="Carregamento da bateria com preenchimento sólido">
              <a:extLst>
                <a:ext uri="{FF2B5EF4-FFF2-40B4-BE49-F238E27FC236}">
                  <a16:creationId xmlns:a16="http://schemas.microsoft.com/office/drawing/2014/main" id="{77189B0E-DE36-4CDB-A7A3-364AA2BE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p:blipFill>
          <p:spPr>
            <a:xfrm>
              <a:off x="5459578" y="3039050"/>
              <a:ext cx="391544" cy="326469"/>
            </a:xfrm>
            <a:prstGeom prst="rect">
              <a:avLst/>
            </a:prstGeom>
          </p:spPr>
        </p:pic>
        <p:pic>
          <p:nvPicPr>
            <p:cNvPr id="57" name="Gráfico 56" descr="Código de Barras com preenchimento sólido">
              <a:extLst>
                <a:ext uri="{FF2B5EF4-FFF2-40B4-BE49-F238E27FC236}">
                  <a16:creationId xmlns:a16="http://schemas.microsoft.com/office/drawing/2014/main" id="{0B5D0598-B581-4AF0-B123-8101FA6C4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p:blipFill>
          <p:spPr>
            <a:xfrm>
              <a:off x="5459578" y="4660256"/>
              <a:ext cx="340867" cy="523548"/>
            </a:xfrm>
            <a:prstGeom prst="rect">
              <a:avLst/>
            </a:prstGeom>
          </p:spPr>
        </p:pic>
        <p:pic>
          <p:nvPicPr>
            <p:cNvPr id="44" name="Gráfico 43" descr="Torneira com vazamento com preenchimento sólido">
              <a:extLst>
                <a:ext uri="{FF2B5EF4-FFF2-40B4-BE49-F238E27FC236}">
                  <a16:creationId xmlns:a16="http://schemas.microsoft.com/office/drawing/2014/main" id="{22B5D11B-590C-40B2-B013-B9AC0A37F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p:blipFill>
          <p:spPr>
            <a:xfrm>
              <a:off x="5459578" y="3294209"/>
              <a:ext cx="432397" cy="432397"/>
            </a:xfrm>
            <a:prstGeom prst="rect">
              <a:avLst/>
            </a:prstGeom>
          </p:spPr>
        </p:pic>
      </p:grpSp>
      <p:sp>
        <p:nvSpPr>
          <p:cNvPr id="56" name="Título 1">
            <a:extLst>
              <a:ext uri="{FF2B5EF4-FFF2-40B4-BE49-F238E27FC236}">
                <a16:creationId xmlns:a16="http://schemas.microsoft.com/office/drawing/2014/main" id="{25995687-94D5-4BFB-989E-9C20F3FA457C}"/>
              </a:ext>
            </a:extLst>
          </p:cNvPr>
          <p:cNvSpPr txBox="1">
            <a:spLocks/>
          </p:cNvSpPr>
          <p:nvPr/>
        </p:nvSpPr>
        <p:spPr>
          <a:xfrm>
            <a:off x="2221831" y="1500912"/>
            <a:ext cx="1788194" cy="333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TIR: </a:t>
            </a:r>
            <a:r>
              <a:rPr lang="pt-BR" sz="1400" b="1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8,5% (real)</a:t>
            </a:r>
          </a:p>
        </p:txBody>
      </p:sp>
      <p:sp>
        <p:nvSpPr>
          <p:cNvPr id="58" name="Título 1">
            <a:extLst>
              <a:ext uri="{FF2B5EF4-FFF2-40B4-BE49-F238E27FC236}">
                <a16:creationId xmlns:a16="http://schemas.microsoft.com/office/drawing/2014/main" id="{8AF5DF33-D5D3-4BC4-8FCD-8080B1D8A5CE}"/>
              </a:ext>
            </a:extLst>
          </p:cNvPr>
          <p:cNvSpPr txBox="1">
            <a:spLocks/>
          </p:cNvSpPr>
          <p:nvPr/>
        </p:nvSpPr>
        <p:spPr>
          <a:xfrm>
            <a:off x="4103781" y="1497163"/>
            <a:ext cx="1788194" cy="333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Payback: </a:t>
            </a:r>
            <a:r>
              <a:rPr lang="pt-BR" sz="1400" b="1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Anos</a:t>
            </a:r>
          </a:p>
        </p:txBody>
      </p:sp>
    </p:spTree>
    <p:extLst>
      <p:ext uri="{BB962C8B-B14F-4D97-AF65-F5344CB8AC3E}">
        <p14:creationId xmlns:p14="http://schemas.microsoft.com/office/powerpoint/2010/main" val="363803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78657CA7-8F50-49AA-983C-BCE0A2043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87" y="13526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B577C03-115C-4585-9362-409BB799F19D}"/>
              </a:ext>
            </a:extLst>
          </p:cNvPr>
          <p:cNvSpPr txBox="1">
            <a:spLocks/>
          </p:cNvSpPr>
          <p:nvPr/>
        </p:nvSpPr>
        <p:spPr>
          <a:xfrm>
            <a:off x="516856" y="254963"/>
            <a:ext cx="5198144" cy="645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dirty="0">
                <a:solidFill>
                  <a:srgbClr val="66C1B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NOVA SEDE PGE.RO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0E793BA-65B9-4410-B28B-5EE22B311658}"/>
              </a:ext>
            </a:extLst>
          </p:cNvPr>
          <p:cNvSpPr txBox="1">
            <a:spLocks/>
          </p:cNvSpPr>
          <p:nvPr/>
        </p:nvSpPr>
        <p:spPr>
          <a:xfrm>
            <a:off x="526381" y="962069"/>
            <a:ext cx="3997994" cy="333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err="1" smtClean="0">
                <a:solidFill>
                  <a:srgbClr val="54545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Capex</a:t>
            </a:r>
            <a:endParaRPr lang="pt-BR" sz="2400" dirty="0">
              <a:solidFill>
                <a:srgbClr val="545454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91FB7DC1-4A8E-427D-8956-F6622E3DBC77}"/>
              </a:ext>
            </a:extLst>
          </p:cNvPr>
          <p:cNvSpPr txBox="1">
            <a:spLocks/>
          </p:cNvSpPr>
          <p:nvPr/>
        </p:nvSpPr>
        <p:spPr>
          <a:xfrm>
            <a:off x="516856" y="1505940"/>
            <a:ext cx="1788194" cy="333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Prazo: </a:t>
            </a:r>
            <a:r>
              <a:rPr lang="pt-BR" sz="1400" b="1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Anos</a:t>
            </a: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B15479D9-BB9A-404F-AAD1-D22209D79705}"/>
              </a:ext>
            </a:extLst>
          </p:cNvPr>
          <p:cNvSpPr txBox="1">
            <a:spLocks/>
          </p:cNvSpPr>
          <p:nvPr/>
        </p:nvSpPr>
        <p:spPr>
          <a:xfrm>
            <a:off x="526381" y="2039755"/>
            <a:ext cx="2446711" cy="2805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400" dirty="0" err="1" smtClean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Capex</a:t>
            </a:r>
            <a:r>
              <a:rPr lang="pt-BR" sz="1400" dirty="0" smtClean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400" b="1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R$ 82 milhões</a:t>
            </a: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6D1AE7A1-A18A-404B-8CA1-AAAFD256180E}"/>
              </a:ext>
            </a:extLst>
          </p:cNvPr>
          <p:cNvSpPr txBox="1">
            <a:spLocks/>
          </p:cNvSpPr>
          <p:nvPr/>
        </p:nvSpPr>
        <p:spPr>
          <a:xfrm>
            <a:off x="514645" y="3649959"/>
            <a:ext cx="3333750" cy="333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400" dirty="0" err="1" smtClean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Opex</a:t>
            </a:r>
            <a:r>
              <a:rPr lang="pt-BR" sz="1400" dirty="0" smtClean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400" b="1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R$ 129 milhões</a:t>
            </a:r>
          </a:p>
        </p:txBody>
      </p:sp>
      <p:sp>
        <p:nvSpPr>
          <p:cNvPr id="56" name="Título 1">
            <a:extLst>
              <a:ext uri="{FF2B5EF4-FFF2-40B4-BE49-F238E27FC236}">
                <a16:creationId xmlns:a16="http://schemas.microsoft.com/office/drawing/2014/main" id="{25995687-94D5-4BFB-989E-9C20F3FA457C}"/>
              </a:ext>
            </a:extLst>
          </p:cNvPr>
          <p:cNvSpPr txBox="1">
            <a:spLocks/>
          </p:cNvSpPr>
          <p:nvPr/>
        </p:nvSpPr>
        <p:spPr>
          <a:xfrm>
            <a:off x="526381" y="2631290"/>
            <a:ext cx="1788194" cy="333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TIR: </a:t>
            </a:r>
            <a:r>
              <a:rPr lang="pt-BR" sz="1400" b="1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8,5% (real)</a:t>
            </a:r>
          </a:p>
        </p:txBody>
      </p:sp>
      <p:sp>
        <p:nvSpPr>
          <p:cNvPr id="58" name="Título 1">
            <a:extLst>
              <a:ext uri="{FF2B5EF4-FFF2-40B4-BE49-F238E27FC236}">
                <a16:creationId xmlns:a16="http://schemas.microsoft.com/office/drawing/2014/main" id="{8AF5DF33-D5D3-4BC4-8FCD-8080B1D8A5CE}"/>
              </a:ext>
            </a:extLst>
          </p:cNvPr>
          <p:cNvSpPr txBox="1">
            <a:spLocks/>
          </p:cNvSpPr>
          <p:nvPr/>
        </p:nvSpPr>
        <p:spPr>
          <a:xfrm>
            <a:off x="516856" y="3109039"/>
            <a:ext cx="1788194" cy="333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Payback: </a:t>
            </a:r>
            <a:r>
              <a:rPr lang="pt-BR" sz="1400" b="1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Anos</a:t>
            </a:r>
          </a:p>
        </p:txBody>
      </p:sp>
      <p:grpSp>
        <p:nvGrpSpPr>
          <p:cNvPr id="43" name="Agrupar 42"/>
          <p:cNvGrpSpPr/>
          <p:nvPr/>
        </p:nvGrpSpPr>
        <p:grpSpPr>
          <a:xfrm>
            <a:off x="3116748" y="786063"/>
            <a:ext cx="8893765" cy="6071937"/>
            <a:chOff x="1478143" y="590120"/>
            <a:chExt cx="8893765" cy="6071937"/>
          </a:xfrm>
        </p:grpSpPr>
        <p:pic>
          <p:nvPicPr>
            <p:cNvPr id="47" name="Imagem 46"/>
            <p:cNvPicPr>
              <a:picLocks noChangeAspect="1"/>
            </p:cNvPicPr>
            <p:nvPr/>
          </p:nvPicPr>
          <p:blipFill rotWithShape="1">
            <a:blip r:embed="rId3"/>
            <a:srcRect t="5967"/>
            <a:stretch/>
          </p:blipFill>
          <p:spPr>
            <a:xfrm>
              <a:off x="1478143" y="609600"/>
              <a:ext cx="7189036" cy="5901382"/>
            </a:xfrm>
            <a:prstGeom prst="rect">
              <a:avLst/>
            </a:prstGeom>
          </p:spPr>
        </p:pic>
        <p:pic>
          <p:nvPicPr>
            <p:cNvPr id="50" name="Imagem 49"/>
            <p:cNvPicPr>
              <a:picLocks noChangeAspect="1"/>
            </p:cNvPicPr>
            <p:nvPr/>
          </p:nvPicPr>
          <p:blipFill rotWithShape="1">
            <a:blip r:embed="rId4"/>
            <a:srcRect t="3599"/>
            <a:stretch/>
          </p:blipFill>
          <p:spPr>
            <a:xfrm>
              <a:off x="8531301" y="590120"/>
              <a:ext cx="1840607" cy="6071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603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78657CA7-8F50-49AA-983C-BCE0A2043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B577C03-115C-4585-9362-409BB799F19D}"/>
              </a:ext>
            </a:extLst>
          </p:cNvPr>
          <p:cNvSpPr txBox="1">
            <a:spLocks/>
          </p:cNvSpPr>
          <p:nvPr/>
        </p:nvSpPr>
        <p:spPr>
          <a:xfrm>
            <a:off x="516856" y="254963"/>
            <a:ext cx="5198144" cy="645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dirty="0">
                <a:solidFill>
                  <a:srgbClr val="66C1B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NOVA SEDE PGE.RO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B814F92-5C6B-4082-9C18-0C5D7C1B5F41}"/>
              </a:ext>
            </a:extLst>
          </p:cNvPr>
          <p:cNvSpPr txBox="1">
            <a:spLocks/>
          </p:cNvSpPr>
          <p:nvPr/>
        </p:nvSpPr>
        <p:spPr>
          <a:xfrm>
            <a:off x="526380" y="962069"/>
            <a:ext cx="7493670" cy="333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54545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MODELAGEM ECONÔMICO-FINANCEIRA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7013427-9637-4E4B-A2C6-485CB2F932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60" t="46609" r="1262" b="7898"/>
          <a:stretch/>
        </p:blipFill>
        <p:spPr>
          <a:xfrm>
            <a:off x="995082" y="2438399"/>
            <a:ext cx="10201834" cy="3119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9713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78657CA7-8F50-49AA-983C-BCE0A2043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B577C03-115C-4585-9362-409BB799F19D}"/>
              </a:ext>
            </a:extLst>
          </p:cNvPr>
          <p:cNvSpPr txBox="1">
            <a:spLocks/>
          </p:cNvSpPr>
          <p:nvPr/>
        </p:nvSpPr>
        <p:spPr>
          <a:xfrm>
            <a:off x="516856" y="254963"/>
            <a:ext cx="5198144" cy="645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dirty="0">
                <a:solidFill>
                  <a:srgbClr val="66C1B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NOVA SEDE PGE.RO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B814F92-5C6B-4082-9C18-0C5D7C1B5F41}"/>
              </a:ext>
            </a:extLst>
          </p:cNvPr>
          <p:cNvSpPr txBox="1">
            <a:spLocks/>
          </p:cNvSpPr>
          <p:nvPr/>
        </p:nvSpPr>
        <p:spPr>
          <a:xfrm>
            <a:off x="526380" y="962069"/>
            <a:ext cx="7493670" cy="333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54545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MODELAGEM ECONÔMICO-FINANCEIRA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4E46BC8-357C-47FD-9CFD-2DD2B045C5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5" t="27157" r="6250"/>
          <a:stretch/>
        </p:blipFill>
        <p:spPr>
          <a:xfrm>
            <a:off x="516856" y="1481462"/>
            <a:ext cx="11106150" cy="4995538"/>
          </a:xfrm>
          <a:custGeom>
            <a:avLst/>
            <a:gdLst>
              <a:gd name="connsiteX0" fmla="*/ 0 w 11106150"/>
              <a:gd name="connsiteY0" fmla="*/ 0 h 4995538"/>
              <a:gd name="connsiteX1" fmla="*/ 806657 w 11106150"/>
              <a:gd name="connsiteY1" fmla="*/ 0 h 4995538"/>
              <a:gd name="connsiteX2" fmla="*/ 1613314 w 11106150"/>
              <a:gd name="connsiteY2" fmla="*/ 0 h 4995538"/>
              <a:gd name="connsiteX3" fmla="*/ 2086787 w 11106150"/>
              <a:gd name="connsiteY3" fmla="*/ 0 h 4995538"/>
              <a:gd name="connsiteX4" fmla="*/ 2782383 w 11106150"/>
              <a:gd name="connsiteY4" fmla="*/ 0 h 4995538"/>
              <a:gd name="connsiteX5" fmla="*/ 3589040 w 11106150"/>
              <a:gd name="connsiteY5" fmla="*/ 0 h 4995538"/>
              <a:gd name="connsiteX6" fmla="*/ 4062513 w 11106150"/>
              <a:gd name="connsiteY6" fmla="*/ 0 h 4995538"/>
              <a:gd name="connsiteX7" fmla="*/ 4758108 w 11106150"/>
              <a:gd name="connsiteY7" fmla="*/ 0 h 4995538"/>
              <a:gd name="connsiteX8" fmla="*/ 5120520 w 11106150"/>
              <a:gd name="connsiteY8" fmla="*/ 0 h 4995538"/>
              <a:gd name="connsiteX9" fmla="*/ 5927177 w 11106150"/>
              <a:gd name="connsiteY9" fmla="*/ 0 h 4995538"/>
              <a:gd name="connsiteX10" fmla="*/ 6400650 w 11106150"/>
              <a:gd name="connsiteY10" fmla="*/ 0 h 4995538"/>
              <a:gd name="connsiteX11" fmla="*/ 6985184 w 11106150"/>
              <a:gd name="connsiteY11" fmla="*/ 0 h 4995538"/>
              <a:gd name="connsiteX12" fmla="*/ 7569718 w 11106150"/>
              <a:gd name="connsiteY12" fmla="*/ 0 h 4995538"/>
              <a:gd name="connsiteX13" fmla="*/ 8043191 w 11106150"/>
              <a:gd name="connsiteY13" fmla="*/ 0 h 4995538"/>
              <a:gd name="connsiteX14" fmla="*/ 8516663 w 11106150"/>
              <a:gd name="connsiteY14" fmla="*/ 0 h 4995538"/>
              <a:gd name="connsiteX15" fmla="*/ 8768013 w 11106150"/>
              <a:gd name="connsiteY15" fmla="*/ 0 h 4995538"/>
              <a:gd name="connsiteX16" fmla="*/ 9574670 w 11106150"/>
              <a:gd name="connsiteY16" fmla="*/ 0 h 4995538"/>
              <a:gd name="connsiteX17" fmla="*/ 9826020 w 11106150"/>
              <a:gd name="connsiteY17" fmla="*/ 0 h 4995538"/>
              <a:gd name="connsiteX18" fmla="*/ 11106150 w 11106150"/>
              <a:gd name="connsiteY18" fmla="*/ 0 h 4995538"/>
              <a:gd name="connsiteX19" fmla="*/ 11106150 w 11106150"/>
              <a:gd name="connsiteY19" fmla="*/ 405194 h 4995538"/>
              <a:gd name="connsiteX20" fmla="*/ 11106150 w 11106150"/>
              <a:gd name="connsiteY20" fmla="*/ 960253 h 4995538"/>
              <a:gd name="connsiteX21" fmla="*/ 11106150 w 11106150"/>
              <a:gd name="connsiteY21" fmla="*/ 1465358 h 4995538"/>
              <a:gd name="connsiteX22" fmla="*/ 11106150 w 11106150"/>
              <a:gd name="connsiteY22" fmla="*/ 2070373 h 4995538"/>
              <a:gd name="connsiteX23" fmla="*/ 11106150 w 11106150"/>
              <a:gd name="connsiteY23" fmla="*/ 2625433 h 4995538"/>
              <a:gd name="connsiteX24" fmla="*/ 11106150 w 11106150"/>
              <a:gd name="connsiteY24" fmla="*/ 3080582 h 4995538"/>
              <a:gd name="connsiteX25" fmla="*/ 11106150 w 11106150"/>
              <a:gd name="connsiteY25" fmla="*/ 3685597 h 4995538"/>
              <a:gd name="connsiteX26" fmla="*/ 11106150 w 11106150"/>
              <a:gd name="connsiteY26" fmla="*/ 4290612 h 4995538"/>
              <a:gd name="connsiteX27" fmla="*/ 11106150 w 11106150"/>
              <a:gd name="connsiteY27" fmla="*/ 4995538 h 4995538"/>
              <a:gd name="connsiteX28" fmla="*/ 10521616 w 11106150"/>
              <a:gd name="connsiteY28" fmla="*/ 4995538 h 4995538"/>
              <a:gd name="connsiteX29" fmla="*/ 10159205 w 11106150"/>
              <a:gd name="connsiteY29" fmla="*/ 4995538 h 4995538"/>
              <a:gd name="connsiteX30" fmla="*/ 9685732 w 11106150"/>
              <a:gd name="connsiteY30" fmla="*/ 4995538 h 4995538"/>
              <a:gd name="connsiteX31" fmla="*/ 9212259 w 11106150"/>
              <a:gd name="connsiteY31" fmla="*/ 4995538 h 4995538"/>
              <a:gd name="connsiteX32" fmla="*/ 8960909 w 11106150"/>
              <a:gd name="connsiteY32" fmla="*/ 4995538 h 4995538"/>
              <a:gd name="connsiteX33" fmla="*/ 8709560 w 11106150"/>
              <a:gd name="connsiteY33" fmla="*/ 4995538 h 4995538"/>
              <a:gd name="connsiteX34" fmla="*/ 8458210 w 11106150"/>
              <a:gd name="connsiteY34" fmla="*/ 4995538 h 4995538"/>
              <a:gd name="connsiteX35" fmla="*/ 8206860 w 11106150"/>
              <a:gd name="connsiteY35" fmla="*/ 4995538 h 4995538"/>
              <a:gd name="connsiteX36" fmla="*/ 7511265 w 11106150"/>
              <a:gd name="connsiteY36" fmla="*/ 4995538 h 4995538"/>
              <a:gd name="connsiteX37" fmla="*/ 6815669 w 11106150"/>
              <a:gd name="connsiteY37" fmla="*/ 4995538 h 4995538"/>
              <a:gd name="connsiteX38" fmla="*/ 6342196 w 11106150"/>
              <a:gd name="connsiteY38" fmla="*/ 4995538 h 4995538"/>
              <a:gd name="connsiteX39" fmla="*/ 5979785 w 11106150"/>
              <a:gd name="connsiteY39" fmla="*/ 4995538 h 4995538"/>
              <a:gd name="connsiteX40" fmla="*/ 5728435 w 11106150"/>
              <a:gd name="connsiteY40" fmla="*/ 4995538 h 4995538"/>
              <a:gd name="connsiteX41" fmla="*/ 5143901 w 11106150"/>
              <a:gd name="connsiteY41" fmla="*/ 4995538 h 4995538"/>
              <a:gd name="connsiteX42" fmla="*/ 4670428 w 11106150"/>
              <a:gd name="connsiteY42" fmla="*/ 4995538 h 4995538"/>
              <a:gd name="connsiteX43" fmla="*/ 4419079 w 11106150"/>
              <a:gd name="connsiteY43" fmla="*/ 4995538 h 4995538"/>
              <a:gd name="connsiteX44" fmla="*/ 3834544 w 11106150"/>
              <a:gd name="connsiteY44" fmla="*/ 4995538 h 4995538"/>
              <a:gd name="connsiteX45" fmla="*/ 3027887 w 11106150"/>
              <a:gd name="connsiteY45" fmla="*/ 4995538 h 4995538"/>
              <a:gd name="connsiteX46" fmla="*/ 2443353 w 11106150"/>
              <a:gd name="connsiteY46" fmla="*/ 4995538 h 4995538"/>
              <a:gd name="connsiteX47" fmla="*/ 1636696 w 11106150"/>
              <a:gd name="connsiteY47" fmla="*/ 4995538 h 4995538"/>
              <a:gd name="connsiteX48" fmla="*/ 1385346 w 11106150"/>
              <a:gd name="connsiteY48" fmla="*/ 4995538 h 4995538"/>
              <a:gd name="connsiteX49" fmla="*/ 578689 w 11106150"/>
              <a:gd name="connsiteY49" fmla="*/ 4995538 h 4995538"/>
              <a:gd name="connsiteX50" fmla="*/ 0 w 11106150"/>
              <a:gd name="connsiteY50" fmla="*/ 4995538 h 4995538"/>
              <a:gd name="connsiteX51" fmla="*/ 0 w 11106150"/>
              <a:gd name="connsiteY51" fmla="*/ 4590344 h 4995538"/>
              <a:gd name="connsiteX52" fmla="*/ 0 w 11106150"/>
              <a:gd name="connsiteY52" fmla="*/ 4035285 h 4995538"/>
              <a:gd name="connsiteX53" fmla="*/ 0 w 11106150"/>
              <a:gd name="connsiteY53" fmla="*/ 3530180 h 4995538"/>
              <a:gd name="connsiteX54" fmla="*/ 0 w 11106150"/>
              <a:gd name="connsiteY54" fmla="*/ 3124987 h 4995538"/>
              <a:gd name="connsiteX55" fmla="*/ 0 w 11106150"/>
              <a:gd name="connsiteY55" fmla="*/ 2470016 h 4995538"/>
              <a:gd name="connsiteX56" fmla="*/ 0 w 11106150"/>
              <a:gd name="connsiteY56" fmla="*/ 1865001 h 4995538"/>
              <a:gd name="connsiteX57" fmla="*/ 0 w 11106150"/>
              <a:gd name="connsiteY57" fmla="*/ 1259986 h 4995538"/>
              <a:gd name="connsiteX58" fmla="*/ 0 w 11106150"/>
              <a:gd name="connsiteY58" fmla="*/ 605015 h 4995538"/>
              <a:gd name="connsiteX59" fmla="*/ 0 w 11106150"/>
              <a:gd name="connsiteY59" fmla="*/ 0 h 499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106150" h="4995538" fill="none" extrusionOk="0">
                <a:moveTo>
                  <a:pt x="0" y="0"/>
                </a:moveTo>
                <a:cubicBezTo>
                  <a:pt x="199777" y="-93938"/>
                  <a:pt x="599202" y="68631"/>
                  <a:pt x="806657" y="0"/>
                </a:cubicBezTo>
                <a:cubicBezTo>
                  <a:pt x="1014112" y="-68631"/>
                  <a:pt x="1376716" y="91449"/>
                  <a:pt x="1613314" y="0"/>
                </a:cubicBezTo>
                <a:cubicBezTo>
                  <a:pt x="1849912" y="-91449"/>
                  <a:pt x="1900294" y="12024"/>
                  <a:pt x="2086787" y="0"/>
                </a:cubicBezTo>
                <a:cubicBezTo>
                  <a:pt x="2273280" y="-12024"/>
                  <a:pt x="2543448" y="39324"/>
                  <a:pt x="2782383" y="0"/>
                </a:cubicBezTo>
                <a:cubicBezTo>
                  <a:pt x="3021318" y="-39324"/>
                  <a:pt x="3358005" y="35145"/>
                  <a:pt x="3589040" y="0"/>
                </a:cubicBezTo>
                <a:cubicBezTo>
                  <a:pt x="3820075" y="-35145"/>
                  <a:pt x="3894675" y="23258"/>
                  <a:pt x="4062513" y="0"/>
                </a:cubicBezTo>
                <a:cubicBezTo>
                  <a:pt x="4230351" y="-23258"/>
                  <a:pt x="4468682" y="36421"/>
                  <a:pt x="4758108" y="0"/>
                </a:cubicBezTo>
                <a:cubicBezTo>
                  <a:pt x="5047535" y="-36421"/>
                  <a:pt x="4968454" y="22365"/>
                  <a:pt x="5120520" y="0"/>
                </a:cubicBezTo>
                <a:cubicBezTo>
                  <a:pt x="5272586" y="-22365"/>
                  <a:pt x="5525417" y="39461"/>
                  <a:pt x="5927177" y="0"/>
                </a:cubicBezTo>
                <a:cubicBezTo>
                  <a:pt x="6328937" y="-39461"/>
                  <a:pt x="6246024" y="4617"/>
                  <a:pt x="6400650" y="0"/>
                </a:cubicBezTo>
                <a:cubicBezTo>
                  <a:pt x="6555276" y="-4617"/>
                  <a:pt x="6704769" y="12462"/>
                  <a:pt x="6985184" y="0"/>
                </a:cubicBezTo>
                <a:cubicBezTo>
                  <a:pt x="7265599" y="-12462"/>
                  <a:pt x="7290160" y="1744"/>
                  <a:pt x="7569718" y="0"/>
                </a:cubicBezTo>
                <a:cubicBezTo>
                  <a:pt x="7849276" y="-1744"/>
                  <a:pt x="7843560" y="47700"/>
                  <a:pt x="8043191" y="0"/>
                </a:cubicBezTo>
                <a:cubicBezTo>
                  <a:pt x="8242822" y="-47700"/>
                  <a:pt x="8329657" y="14298"/>
                  <a:pt x="8516663" y="0"/>
                </a:cubicBezTo>
                <a:cubicBezTo>
                  <a:pt x="8703669" y="-14298"/>
                  <a:pt x="8708459" y="6318"/>
                  <a:pt x="8768013" y="0"/>
                </a:cubicBezTo>
                <a:cubicBezTo>
                  <a:pt x="8827567" y="-6318"/>
                  <a:pt x="9315700" y="77027"/>
                  <a:pt x="9574670" y="0"/>
                </a:cubicBezTo>
                <a:cubicBezTo>
                  <a:pt x="9833640" y="-77027"/>
                  <a:pt x="9760258" y="5954"/>
                  <a:pt x="9826020" y="0"/>
                </a:cubicBezTo>
                <a:cubicBezTo>
                  <a:pt x="9891782" y="-5954"/>
                  <a:pt x="10745095" y="48336"/>
                  <a:pt x="11106150" y="0"/>
                </a:cubicBezTo>
                <a:cubicBezTo>
                  <a:pt x="11152982" y="116993"/>
                  <a:pt x="11102600" y="214183"/>
                  <a:pt x="11106150" y="405194"/>
                </a:cubicBezTo>
                <a:cubicBezTo>
                  <a:pt x="11109700" y="596205"/>
                  <a:pt x="11105290" y="733386"/>
                  <a:pt x="11106150" y="960253"/>
                </a:cubicBezTo>
                <a:cubicBezTo>
                  <a:pt x="11107010" y="1187120"/>
                  <a:pt x="11084159" y="1354027"/>
                  <a:pt x="11106150" y="1465358"/>
                </a:cubicBezTo>
                <a:cubicBezTo>
                  <a:pt x="11128141" y="1576689"/>
                  <a:pt x="11047213" y="1889176"/>
                  <a:pt x="11106150" y="2070373"/>
                </a:cubicBezTo>
                <a:cubicBezTo>
                  <a:pt x="11165087" y="2251571"/>
                  <a:pt x="11091172" y="2408483"/>
                  <a:pt x="11106150" y="2625433"/>
                </a:cubicBezTo>
                <a:cubicBezTo>
                  <a:pt x="11121128" y="2842383"/>
                  <a:pt x="11104871" y="2989488"/>
                  <a:pt x="11106150" y="3080582"/>
                </a:cubicBezTo>
                <a:cubicBezTo>
                  <a:pt x="11107429" y="3171676"/>
                  <a:pt x="11038758" y="3485837"/>
                  <a:pt x="11106150" y="3685597"/>
                </a:cubicBezTo>
                <a:cubicBezTo>
                  <a:pt x="11173542" y="3885358"/>
                  <a:pt x="11045953" y="3993673"/>
                  <a:pt x="11106150" y="4290612"/>
                </a:cubicBezTo>
                <a:cubicBezTo>
                  <a:pt x="11166347" y="4587552"/>
                  <a:pt x="11049861" y="4672520"/>
                  <a:pt x="11106150" y="4995538"/>
                </a:cubicBezTo>
                <a:cubicBezTo>
                  <a:pt x="10913984" y="5063621"/>
                  <a:pt x="10772607" y="4993346"/>
                  <a:pt x="10521616" y="4995538"/>
                </a:cubicBezTo>
                <a:cubicBezTo>
                  <a:pt x="10270625" y="4997730"/>
                  <a:pt x="10256483" y="4993344"/>
                  <a:pt x="10159205" y="4995538"/>
                </a:cubicBezTo>
                <a:cubicBezTo>
                  <a:pt x="10061927" y="4997732"/>
                  <a:pt x="9844937" y="4994042"/>
                  <a:pt x="9685732" y="4995538"/>
                </a:cubicBezTo>
                <a:cubicBezTo>
                  <a:pt x="9526527" y="4997034"/>
                  <a:pt x="9411008" y="4964418"/>
                  <a:pt x="9212259" y="4995538"/>
                </a:cubicBezTo>
                <a:cubicBezTo>
                  <a:pt x="9013510" y="5026658"/>
                  <a:pt x="9042620" y="4972266"/>
                  <a:pt x="8960909" y="4995538"/>
                </a:cubicBezTo>
                <a:cubicBezTo>
                  <a:pt x="8879198" y="5018810"/>
                  <a:pt x="8808544" y="4983413"/>
                  <a:pt x="8709560" y="4995538"/>
                </a:cubicBezTo>
                <a:cubicBezTo>
                  <a:pt x="8610576" y="5007663"/>
                  <a:pt x="8580156" y="4978015"/>
                  <a:pt x="8458210" y="4995538"/>
                </a:cubicBezTo>
                <a:cubicBezTo>
                  <a:pt x="8336264" y="5013061"/>
                  <a:pt x="8332473" y="4966652"/>
                  <a:pt x="8206860" y="4995538"/>
                </a:cubicBezTo>
                <a:cubicBezTo>
                  <a:pt x="8081247" y="5024424"/>
                  <a:pt x="7784348" y="4931186"/>
                  <a:pt x="7511265" y="4995538"/>
                </a:cubicBezTo>
                <a:cubicBezTo>
                  <a:pt x="7238183" y="5059890"/>
                  <a:pt x="6973044" y="4990507"/>
                  <a:pt x="6815669" y="4995538"/>
                </a:cubicBezTo>
                <a:cubicBezTo>
                  <a:pt x="6658294" y="5000569"/>
                  <a:pt x="6551823" y="4984170"/>
                  <a:pt x="6342196" y="4995538"/>
                </a:cubicBezTo>
                <a:cubicBezTo>
                  <a:pt x="6132569" y="5006906"/>
                  <a:pt x="6090932" y="4985520"/>
                  <a:pt x="5979785" y="4995538"/>
                </a:cubicBezTo>
                <a:cubicBezTo>
                  <a:pt x="5868638" y="5005556"/>
                  <a:pt x="5839319" y="4966308"/>
                  <a:pt x="5728435" y="4995538"/>
                </a:cubicBezTo>
                <a:cubicBezTo>
                  <a:pt x="5617551" y="5024768"/>
                  <a:pt x="5322686" y="4982504"/>
                  <a:pt x="5143901" y="4995538"/>
                </a:cubicBezTo>
                <a:cubicBezTo>
                  <a:pt x="4965116" y="5008572"/>
                  <a:pt x="4864262" y="4961179"/>
                  <a:pt x="4670428" y="4995538"/>
                </a:cubicBezTo>
                <a:cubicBezTo>
                  <a:pt x="4476594" y="5029897"/>
                  <a:pt x="4540539" y="4967827"/>
                  <a:pt x="4419079" y="4995538"/>
                </a:cubicBezTo>
                <a:cubicBezTo>
                  <a:pt x="4297619" y="5023249"/>
                  <a:pt x="4050320" y="4939466"/>
                  <a:pt x="3834544" y="4995538"/>
                </a:cubicBezTo>
                <a:cubicBezTo>
                  <a:pt x="3618768" y="5051610"/>
                  <a:pt x="3224172" y="4944815"/>
                  <a:pt x="3027887" y="4995538"/>
                </a:cubicBezTo>
                <a:cubicBezTo>
                  <a:pt x="2831602" y="5046261"/>
                  <a:pt x="2650454" y="4982543"/>
                  <a:pt x="2443353" y="4995538"/>
                </a:cubicBezTo>
                <a:cubicBezTo>
                  <a:pt x="2236252" y="5008533"/>
                  <a:pt x="1970787" y="4901818"/>
                  <a:pt x="1636696" y="4995538"/>
                </a:cubicBezTo>
                <a:cubicBezTo>
                  <a:pt x="1302605" y="5089258"/>
                  <a:pt x="1474638" y="4992654"/>
                  <a:pt x="1385346" y="4995538"/>
                </a:cubicBezTo>
                <a:cubicBezTo>
                  <a:pt x="1296054" y="4998422"/>
                  <a:pt x="913535" y="4904931"/>
                  <a:pt x="578689" y="4995538"/>
                </a:cubicBezTo>
                <a:cubicBezTo>
                  <a:pt x="243843" y="5086145"/>
                  <a:pt x="238040" y="4965611"/>
                  <a:pt x="0" y="4995538"/>
                </a:cubicBezTo>
                <a:cubicBezTo>
                  <a:pt x="-8738" y="4878102"/>
                  <a:pt x="29058" y="4676553"/>
                  <a:pt x="0" y="4590344"/>
                </a:cubicBezTo>
                <a:cubicBezTo>
                  <a:pt x="-29058" y="4504135"/>
                  <a:pt x="28852" y="4206048"/>
                  <a:pt x="0" y="4035285"/>
                </a:cubicBezTo>
                <a:cubicBezTo>
                  <a:pt x="-28852" y="3864522"/>
                  <a:pt x="15752" y="3759089"/>
                  <a:pt x="0" y="3530180"/>
                </a:cubicBezTo>
                <a:cubicBezTo>
                  <a:pt x="-15752" y="3301272"/>
                  <a:pt x="16804" y="3268434"/>
                  <a:pt x="0" y="3124987"/>
                </a:cubicBezTo>
                <a:cubicBezTo>
                  <a:pt x="-16804" y="2981540"/>
                  <a:pt x="62422" y="2636954"/>
                  <a:pt x="0" y="2470016"/>
                </a:cubicBezTo>
                <a:cubicBezTo>
                  <a:pt x="-62422" y="2303078"/>
                  <a:pt x="9565" y="1994606"/>
                  <a:pt x="0" y="1865001"/>
                </a:cubicBezTo>
                <a:cubicBezTo>
                  <a:pt x="-9565" y="1735396"/>
                  <a:pt x="63738" y="1555633"/>
                  <a:pt x="0" y="1259986"/>
                </a:cubicBezTo>
                <a:cubicBezTo>
                  <a:pt x="-63738" y="964339"/>
                  <a:pt x="41918" y="841779"/>
                  <a:pt x="0" y="605015"/>
                </a:cubicBezTo>
                <a:cubicBezTo>
                  <a:pt x="-41918" y="368251"/>
                  <a:pt x="35127" y="231440"/>
                  <a:pt x="0" y="0"/>
                </a:cubicBezTo>
                <a:close/>
              </a:path>
              <a:path w="11106150" h="4995538" stroke="0" extrusionOk="0">
                <a:moveTo>
                  <a:pt x="0" y="0"/>
                </a:moveTo>
                <a:cubicBezTo>
                  <a:pt x="171532" y="-12182"/>
                  <a:pt x="448725" y="71076"/>
                  <a:pt x="695596" y="0"/>
                </a:cubicBezTo>
                <a:cubicBezTo>
                  <a:pt x="942467" y="-71076"/>
                  <a:pt x="1297089" y="27196"/>
                  <a:pt x="1502253" y="0"/>
                </a:cubicBezTo>
                <a:cubicBezTo>
                  <a:pt x="1707417" y="-27196"/>
                  <a:pt x="1836013" y="63802"/>
                  <a:pt x="2086787" y="0"/>
                </a:cubicBezTo>
                <a:cubicBezTo>
                  <a:pt x="2337561" y="-63802"/>
                  <a:pt x="2546413" y="23549"/>
                  <a:pt x="2893444" y="0"/>
                </a:cubicBezTo>
                <a:cubicBezTo>
                  <a:pt x="3240475" y="-23549"/>
                  <a:pt x="3441300" y="87948"/>
                  <a:pt x="3700102" y="0"/>
                </a:cubicBezTo>
                <a:cubicBezTo>
                  <a:pt x="3958904" y="-87948"/>
                  <a:pt x="4086499" y="69440"/>
                  <a:pt x="4284636" y="0"/>
                </a:cubicBezTo>
                <a:cubicBezTo>
                  <a:pt x="4482773" y="-69440"/>
                  <a:pt x="4800803" y="76323"/>
                  <a:pt x="5091293" y="0"/>
                </a:cubicBezTo>
                <a:cubicBezTo>
                  <a:pt x="5381783" y="-76323"/>
                  <a:pt x="5289954" y="22382"/>
                  <a:pt x="5342643" y="0"/>
                </a:cubicBezTo>
                <a:cubicBezTo>
                  <a:pt x="5395332" y="-22382"/>
                  <a:pt x="5793162" y="523"/>
                  <a:pt x="5927177" y="0"/>
                </a:cubicBezTo>
                <a:cubicBezTo>
                  <a:pt x="6061192" y="-523"/>
                  <a:pt x="6352866" y="76931"/>
                  <a:pt x="6733834" y="0"/>
                </a:cubicBezTo>
                <a:cubicBezTo>
                  <a:pt x="7114802" y="-76931"/>
                  <a:pt x="7149357" y="51075"/>
                  <a:pt x="7429430" y="0"/>
                </a:cubicBezTo>
                <a:cubicBezTo>
                  <a:pt x="7709503" y="-51075"/>
                  <a:pt x="7786288" y="68169"/>
                  <a:pt x="8013964" y="0"/>
                </a:cubicBezTo>
                <a:cubicBezTo>
                  <a:pt x="8241640" y="-68169"/>
                  <a:pt x="8293999" y="31916"/>
                  <a:pt x="8376375" y="0"/>
                </a:cubicBezTo>
                <a:cubicBezTo>
                  <a:pt x="8458751" y="-31916"/>
                  <a:pt x="8769800" y="24586"/>
                  <a:pt x="9071971" y="0"/>
                </a:cubicBezTo>
                <a:cubicBezTo>
                  <a:pt x="9374142" y="-24586"/>
                  <a:pt x="9398352" y="34165"/>
                  <a:pt x="9656505" y="0"/>
                </a:cubicBezTo>
                <a:cubicBezTo>
                  <a:pt x="9914658" y="-34165"/>
                  <a:pt x="10074395" y="16114"/>
                  <a:pt x="10352101" y="0"/>
                </a:cubicBezTo>
                <a:cubicBezTo>
                  <a:pt x="10629807" y="-16114"/>
                  <a:pt x="10883867" y="70302"/>
                  <a:pt x="11106150" y="0"/>
                </a:cubicBezTo>
                <a:cubicBezTo>
                  <a:pt x="11164630" y="307899"/>
                  <a:pt x="11083228" y="487568"/>
                  <a:pt x="11106150" y="654971"/>
                </a:cubicBezTo>
                <a:cubicBezTo>
                  <a:pt x="11129072" y="822374"/>
                  <a:pt x="11052082" y="1034693"/>
                  <a:pt x="11106150" y="1160075"/>
                </a:cubicBezTo>
                <a:cubicBezTo>
                  <a:pt x="11160218" y="1285457"/>
                  <a:pt x="11078065" y="1513125"/>
                  <a:pt x="11106150" y="1615224"/>
                </a:cubicBezTo>
                <a:cubicBezTo>
                  <a:pt x="11134235" y="1717323"/>
                  <a:pt x="11102886" y="2072310"/>
                  <a:pt x="11106150" y="2220239"/>
                </a:cubicBezTo>
                <a:cubicBezTo>
                  <a:pt x="11109414" y="2368169"/>
                  <a:pt x="11047876" y="2530056"/>
                  <a:pt x="11106150" y="2725344"/>
                </a:cubicBezTo>
                <a:cubicBezTo>
                  <a:pt x="11164424" y="2920632"/>
                  <a:pt x="11053505" y="3102576"/>
                  <a:pt x="11106150" y="3380314"/>
                </a:cubicBezTo>
                <a:cubicBezTo>
                  <a:pt x="11158795" y="3658052"/>
                  <a:pt x="11101801" y="3682180"/>
                  <a:pt x="11106150" y="3835463"/>
                </a:cubicBezTo>
                <a:cubicBezTo>
                  <a:pt x="11110499" y="3988746"/>
                  <a:pt x="11031210" y="4358164"/>
                  <a:pt x="11106150" y="4490434"/>
                </a:cubicBezTo>
                <a:cubicBezTo>
                  <a:pt x="11181090" y="4622704"/>
                  <a:pt x="11100387" y="4811666"/>
                  <a:pt x="11106150" y="4995538"/>
                </a:cubicBezTo>
                <a:cubicBezTo>
                  <a:pt x="10847809" y="5046961"/>
                  <a:pt x="10767087" y="4977172"/>
                  <a:pt x="10521616" y="4995538"/>
                </a:cubicBezTo>
                <a:cubicBezTo>
                  <a:pt x="10276145" y="5013904"/>
                  <a:pt x="10028530" y="4958056"/>
                  <a:pt x="9826020" y="4995538"/>
                </a:cubicBezTo>
                <a:cubicBezTo>
                  <a:pt x="9623510" y="5033020"/>
                  <a:pt x="9381613" y="4946020"/>
                  <a:pt x="9241486" y="4995538"/>
                </a:cubicBezTo>
                <a:cubicBezTo>
                  <a:pt x="9101359" y="5045056"/>
                  <a:pt x="8990331" y="4956955"/>
                  <a:pt x="8879075" y="4995538"/>
                </a:cubicBezTo>
                <a:cubicBezTo>
                  <a:pt x="8767819" y="5034121"/>
                  <a:pt x="8518923" y="4929344"/>
                  <a:pt x="8294540" y="4995538"/>
                </a:cubicBezTo>
                <a:cubicBezTo>
                  <a:pt x="8070158" y="5061732"/>
                  <a:pt x="8145075" y="4969527"/>
                  <a:pt x="8043191" y="4995538"/>
                </a:cubicBezTo>
                <a:cubicBezTo>
                  <a:pt x="7941307" y="5021549"/>
                  <a:pt x="7688115" y="4978788"/>
                  <a:pt x="7569718" y="4995538"/>
                </a:cubicBezTo>
                <a:cubicBezTo>
                  <a:pt x="7451321" y="5012288"/>
                  <a:pt x="7369467" y="4952540"/>
                  <a:pt x="7207307" y="4995538"/>
                </a:cubicBezTo>
                <a:cubicBezTo>
                  <a:pt x="7045147" y="5038536"/>
                  <a:pt x="6963108" y="4994819"/>
                  <a:pt x="6733834" y="4995538"/>
                </a:cubicBezTo>
                <a:cubicBezTo>
                  <a:pt x="6504560" y="4996257"/>
                  <a:pt x="6539303" y="4973711"/>
                  <a:pt x="6482484" y="4995538"/>
                </a:cubicBezTo>
                <a:cubicBezTo>
                  <a:pt x="6425665" y="5017365"/>
                  <a:pt x="6216453" y="4955214"/>
                  <a:pt x="6120073" y="4995538"/>
                </a:cubicBezTo>
                <a:cubicBezTo>
                  <a:pt x="6023693" y="5035862"/>
                  <a:pt x="5676391" y="4940872"/>
                  <a:pt x="5313416" y="4995538"/>
                </a:cubicBezTo>
                <a:cubicBezTo>
                  <a:pt x="4950441" y="5050204"/>
                  <a:pt x="5156561" y="4981535"/>
                  <a:pt x="5062066" y="4995538"/>
                </a:cubicBezTo>
                <a:cubicBezTo>
                  <a:pt x="4967571" y="5009541"/>
                  <a:pt x="4856584" y="4975566"/>
                  <a:pt x="4699655" y="4995538"/>
                </a:cubicBezTo>
                <a:cubicBezTo>
                  <a:pt x="4542726" y="5015510"/>
                  <a:pt x="4380522" y="4940498"/>
                  <a:pt x="4226182" y="4995538"/>
                </a:cubicBezTo>
                <a:cubicBezTo>
                  <a:pt x="4071842" y="5050578"/>
                  <a:pt x="3696799" y="4957634"/>
                  <a:pt x="3530587" y="4995538"/>
                </a:cubicBezTo>
                <a:cubicBezTo>
                  <a:pt x="3364376" y="5033442"/>
                  <a:pt x="3384648" y="4974377"/>
                  <a:pt x="3279237" y="4995538"/>
                </a:cubicBezTo>
                <a:cubicBezTo>
                  <a:pt x="3173826" y="5016699"/>
                  <a:pt x="2772969" y="4994554"/>
                  <a:pt x="2583641" y="4995538"/>
                </a:cubicBezTo>
                <a:cubicBezTo>
                  <a:pt x="2394313" y="4996522"/>
                  <a:pt x="2455272" y="4982454"/>
                  <a:pt x="2332292" y="4995538"/>
                </a:cubicBezTo>
                <a:cubicBezTo>
                  <a:pt x="2209312" y="5008622"/>
                  <a:pt x="1986024" y="4994188"/>
                  <a:pt x="1858819" y="4995538"/>
                </a:cubicBezTo>
                <a:cubicBezTo>
                  <a:pt x="1731614" y="4996888"/>
                  <a:pt x="1709487" y="4972470"/>
                  <a:pt x="1607469" y="4995538"/>
                </a:cubicBezTo>
                <a:cubicBezTo>
                  <a:pt x="1505451" y="5018606"/>
                  <a:pt x="1360683" y="4957566"/>
                  <a:pt x="1245058" y="4995538"/>
                </a:cubicBezTo>
                <a:cubicBezTo>
                  <a:pt x="1129433" y="5033510"/>
                  <a:pt x="980492" y="4986968"/>
                  <a:pt x="882647" y="4995538"/>
                </a:cubicBezTo>
                <a:cubicBezTo>
                  <a:pt x="784802" y="5004108"/>
                  <a:pt x="603493" y="4963430"/>
                  <a:pt x="520235" y="4995538"/>
                </a:cubicBezTo>
                <a:cubicBezTo>
                  <a:pt x="436977" y="5027646"/>
                  <a:pt x="220225" y="4947341"/>
                  <a:pt x="0" y="4995538"/>
                </a:cubicBezTo>
                <a:cubicBezTo>
                  <a:pt x="-58696" y="4844585"/>
                  <a:pt x="14212" y="4672466"/>
                  <a:pt x="0" y="4390523"/>
                </a:cubicBezTo>
                <a:cubicBezTo>
                  <a:pt x="-14212" y="4108580"/>
                  <a:pt x="74994" y="3884395"/>
                  <a:pt x="0" y="3735552"/>
                </a:cubicBezTo>
                <a:cubicBezTo>
                  <a:pt x="-74994" y="3586709"/>
                  <a:pt x="92" y="3366170"/>
                  <a:pt x="0" y="3130537"/>
                </a:cubicBezTo>
                <a:cubicBezTo>
                  <a:pt x="-92" y="2894905"/>
                  <a:pt x="45852" y="2882643"/>
                  <a:pt x="0" y="2675388"/>
                </a:cubicBezTo>
                <a:cubicBezTo>
                  <a:pt x="-45852" y="2468133"/>
                  <a:pt x="3102" y="2370703"/>
                  <a:pt x="0" y="2220239"/>
                </a:cubicBezTo>
                <a:cubicBezTo>
                  <a:pt x="-3102" y="2069775"/>
                  <a:pt x="38866" y="1913224"/>
                  <a:pt x="0" y="1715135"/>
                </a:cubicBezTo>
                <a:cubicBezTo>
                  <a:pt x="-38866" y="1517046"/>
                  <a:pt x="22908" y="1361995"/>
                  <a:pt x="0" y="1210030"/>
                </a:cubicBezTo>
                <a:cubicBezTo>
                  <a:pt x="-22908" y="1058066"/>
                  <a:pt x="2521" y="819795"/>
                  <a:pt x="0" y="555060"/>
                </a:cubicBezTo>
                <a:cubicBezTo>
                  <a:pt x="-2521" y="290325"/>
                  <a:pt x="41988" y="27057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0218089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82927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orma&#10;&#10;Descrição gerada automaticamente">
            <a:extLst>
              <a:ext uri="{FF2B5EF4-FFF2-40B4-BE49-F238E27FC236}">
                <a16:creationId xmlns:a16="http://schemas.microsoft.com/office/drawing/2014/main" id="{7E11E246-F9F5-45FA-BD65-32F4C4B7E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E6261CA7-E987-42A2-B5E5-3D226AEE9F54}"/>
              </a:ext>
            </a:extLst>
          </p:cNvPr>
          <p:cNvSpPr txBox="1">
            <a:spLocks/>
          </p:cNvSpPr>
          <p:nvPr/>
        </p:nvSpPr>
        <p:spPr>
          <a:xfrm>
            <a:off x="919391" y="303354"/>
            <a:ext cx="5198144" cy="645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dirty="0">
                <a:solidFill>
                  <a:srgbClr val="66C1B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NOVA SEDE PGE.RO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5DFBA223-110B-4780-9830-B484AEB2A9C3}"/>
              </a:ext>
            </a:extLst>
          </p:cNvPr>
          <p:cNvSpPr txBox="1">
            <a:spLocks/>
          </p:cNvSpPr>
          <p:nvPr/>
        </p:nvSpPr>
        <p:spPr>
          <a:xfrm>
            <a:off x="964287" y="987312"/>
            <a:ext cx="6703338" cy="4565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54545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MODELAGEM JURÍDICA</a:t>
            </a:r>
          </a:p>
        </p:txBody>
      </p:sp>
      <p:sp>
        <p:nvSpPr>
          <p:cNvPr id="33" name="Subtítulo 2">
            <a:extLst>
              <a:ext uri="{FF2B5EF4-FFF2-40B4-BE49-F238E27FC236}">
                <a16:creationId xmlns:a16="http://schemas.microsoft.com/office/drawing/2014/main" id="{42E4AEC0-3BF2-47E6-B14C-568B9C073361}"/>
              </a:ext>
            </a:extLst>
          </p:cNvPr>
          <p:cNvSpPr txBox="1">
            <a:spLocks/>
          </p:cNvSpPr>
          <p:nvPr/>
        </p:nvSpPr>
        <p:spPr>
          <a:xfrm>
            <a:off x="1509872" y="1476282"/>
            <a:ext cx="9708969" cy="645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69215" indent="0" algn="just">
              <a:buNone/>
            </a:pP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PARCERIA PÚBLICO-PRIVADA NA MODALIDADE CONCESSÃO</a:t>
            </a:r>
            <a:r>
              <a:rPr lang="pt-BR" sz="1800" b="1" spc="-45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ADMINISTRATIVA</a:t>
            </a:r>
            <a:r>
              <a:rPr lang="pt-BR" sz="1800" b="1" spc="-4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PARA</a:t>
            </a:r>
            <a:r>
              <a:rPr lang="pt-BR" sz="1800" b="1" spc="-35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PRESTAÇÃO DE SERVIÇOS DE CONSTRUÇÃO, ADMINISTRAÇÃO, OPERAÇÃO, EXPLORAÇÃO E MANUTENÇÃO DA NOVA SEDE DA PROCURADORIA GERAL DO ESTADO DE RONDÔNIA.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9B23C7B5-13A9-431B-A6AD-2895B5426CF8}"/>
              </a:ext>
            </a:extLst>
          </p:cNvPr>
          <p:cNvSpPr txBox="1">
            <a:spLocks/>
          </p:cNvSpPr>
          <p:nvPr/>
        </p:nvSpPr>
        <p:spPr>
          <a:xfrm>
            <a:off x="1804515" y="2804988"/>
            <a:ext cx="9708969" cy="3558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69215" algn="just"/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Contrato à luz da Lei n° 11.079/2004 (Parceria Público-Privada)</a:t>
            </a:r>
            <a:endParaRPr lang="pt-BR" sz="1800" b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58975A87-1385-49F5-83CE-A93A9347DB51}"/>
              </a:ext>
            </a:extLst>
          </p:cNvPr>
          <p:cNvSpPr txBox="1">
            <a:spLocks/>
          </p:cNvSpPr>
          <p:nvPr/>
        </p:nvSpPr>
        <p:spPr>
          <a:xfrm>
            <a:off x="2718087" y="4650744"/>
            <a:ext cx="9445263" cy="3558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69215" algn="just"/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Remuneração contratual afetada por qualidade, desempenho e disponibilidade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F0A0AF0B-EC0F-4080-B88B-EF281DE43114}"/>
              </a:ext>
            </a:extLst>
          </p:cNvPr>
          <p:cNvSpPr txBox="1">
            <a:spLocks/>
          </p:cNvSpPr>
          <p:nvPr/>
        </p:nvSpPr>
        <p:spPr>
          <a:xfrm>
            <a:off x="2109682" y="3403670"/>
            <a:ext cx="9445263" cy="35581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69215" algn="just"/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Alocação de riscos segundo Matriz de Riscos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FA7B0D88-8C25-45AD-8DFD-6B2E999FB9DB}"/>
              </a:ext>
            </a:extLst>
          </p:cNvPr>
          <p:cNvSpPr txBox="1">
            <a:spLocks/>
          </p:cNvSpPr>
          <p:nvPr/>
        </p:nvSpPr>
        <p:spPr>
          <a:xfrm>
            <a:off x="2441500" y="4075044"/>
            <a:ext cx="9445263" cy="35581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69215" algn="just"/>
            <a:r>
              <a:rPr lang="pt-BR" sz="1800" dirty="0">
                <a:latin typeface="Arial" panose="020B0604020202020204" pitchFamily="34" charset="0"/>
                <a:ea typeface="Calibri" panose="020F0502020204030204" pitchFamily="34" charset="0"/>
              </a:rPr>
              <a:t>Programa de Seguros e Garantias para transferência de riscos e segurança contratual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BC92525C-57AA-4E64-9144-D308F1813B4C}"/>
              </a:ext>
            </a:extLst>
          </p:cNvPr>
          <p:cNvSpPr txBox="1">
            <a:spLocks/>
          </p:cNvSpPr>
          <p:nvPr/>
        </p:nvSpPr>
        <p:spPr>
          <a:xfrm>
            <a:off x="3016112" y="5185695"/>
            <a:ext cx="8973206" cy="645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69215" algn="just"/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Sistema de medição e de indicadores de desempenho com impacto na remuneração com serviço de verificação independente a ser licitada pela PGE-RO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F45A6B10-B69E-412D-A36D-CDBD0027E9D8}"/>
              </a:ext>
            </a:extLst>
          </p:cNvPr>
          <p:cNvSpPr txBox="1">
            <a:spLocks/>
          </p:cNvSpPr>
          <p:nvPr/>
        </p:nvSpPr>
        <p:spPr>
          <a:xfrm>
            <a:off x="3464861" y="6012225"/>
            <a:ext cx="8484714" cy="645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69215" algn="just"/>
            <a:r>
              <a:rPr lang="pt-BR" sz="1800" dirty="0">
                <a:latin typeface="Arial" panose="020B0604020202020204" pitchFamily="34" charset="0"/>
                <a:ea typeface="Calibri" panose="020F0502020204030204" pitchFamily="34" charset="0"/>
              </a:rPr>
              <a:t>Possibilidade de revisão do contrato após 12 meses do início da fase operacional (Cláusula 19ª)</a:t>
            </a:r>
          </a:p>
        </p:txBody>
      </p:sp>
    </p:spTree>
    <p:extLst>
      <p:ext uri="{BB962C8B-B14F-4D97-AF65-F5344CB8AC3E}">
        <p14:creationId xmlns:p14="http://schemas.microsoft.com/office/powerpoint/2010/main" val="377538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orma&#10;&#10;Descrição gerada automaticamente">
            <a:extLst>
              <a:ext uri="{FF2B5EF4-FFF2-40B4-BE49-F238E27FC236}">
                <a16:creationId xmlns:a16="http://schemas.microsoft.com/office/drawing/2014/main" id="{7E11E246-F9F5-45FA-BD65-32F4C4B7E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E6261CA7-E987-42A2-B5E5-3D226AEE9F54}"/>
              </a:ext>
            </a:extLst>
          </p:cNvPr>
          <p:cNvSpPr txBox="1">
            <a:spLocks/>
          </p:cNvSpPr>
          <p:nvPr/>
        </p:nvSpPr>
        <p:spPr>
          <a:xfrm>
            <a:off x="919391" y="303354"/>
            <a:ext cx="5198144" cy="645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dirty="0">
                <a:solidFill>
                  <a:srgbClr val="66C1B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NOVA SEDE PGE.RO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5DFBA223-110B-4780-9830-B484AEB2A9C3}"/>
              </a:ext>
            </a:extLst>
          </p:cNvPr>
          <p:cNvSpPr txBox="1">
            <a:spLocks/>
          </p:cNvSpPr>
          <p:nvPr/>
        </p:nvSpPr>
        <p:spPr>
          <a:xfrm>
            <a:off x="964287" y="987312"/>
            <a:ext cx="4766465" cy="4565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54545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SISTEMA DE PAGAMENTO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CA15CB56-84EC-44BB-957B-CE2E8714BDEF}"/>
              </a:ext>
            </a:extLst>
          </p:cNvPr>
          <p:cNvGrpSpPr/>
          <p:nvPr/>
        </p:nvGrpSpPr>
        <p:grpSpPr>
          <a:xfrm>
            <a:off x="2865583" y="1085850"/>
            <a:ext cx="9122285" cy="5124641"/>
            <a:chOff x="2865583" y="1085850"/>
            <a:chExt cx="9122285" cy="5124641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306B7CF1-8D4B-4094-BD16-1CEB51F7E930}"/>
                </a:ext>
              </a:extLst>
            </p:cNvPr>
            <p:cNvSpPr/>
            <p:nvPr/>
          </p:nvSpPr>
          <p:spPr>
            <a:xfrm>
              <a:off x="5730753" y="1085850"/>
              <a:ext cx="3891420" cy="512464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endParaRPr>
            </a:p>
          </p:txBody>
        </p:sp>
        <p:grpSp>
          <p:nvGrpSpPr>
            <p:cNvPr id="31" name="Agrupar 30">
              <a:extLst>
                <a:ext uri="{FF2B5EF4-FFF2-40B4-BE49-F238E27FC236}">
                  <a16:creationId xmlns:a16="http://schemas.microsoft.com/office/drawing/2014/main" id="{F2483C5A-70B7-4E70-ABCE-9CB9C25BC73E}"/>
                </a:ext>
              </a:extLst>
            </p:cNvPr>
            <p:cNvGrpSpPr/>
            <p:nvPr/>
          </p:nvGrpSpPr>
          <p:grpSpPr>
            <a:xfrm>
              <a:off x="2865583" y="1740487"/>
              <a:ext cx="9122285" cy="2997789"/>
              <a:chOff x="1187622" y="1545705"/>
              <a:chExt cx="9770723" cy="2731402"/>
            </a:xfrm>
          </p:grpSpPr>
          <p:grpSp>
            <p:nvGrpSpPr>
              <p:cNvPr id="39" name="Agrupar 38">
                <a:extLst>
                  <a:ext uri="{FF2B5EF4-FFF2-40B4-BE49-F238E27FC236}">
                    <a16:creationId xmlns:a16="http://schemas.microsoft.com/office/drawing/2014/main" id="{31814BA4-A4D0-499F-BE2A-BF2F8ED1AD2B}"/>
                  </a:ext>
                </a:extLst>
              </p:cNvPr>
              <p:cNvGrpSpPr/>
              <p:nvPr/>
            </p:nvGrpSpPr>
            <p:grpSpPr>
              <a:xfrm>
                <a:off x="1187622" y="1545705"/>
                <a:ext cx="9770723" cy="2580651"/>
                <a:chOff x="416715" y="2248143"/>
                <a:chExt cx="10707114" cy="2507614"/>
              </a:xfrm>
            </p:grpSpPr>
            <p:sp>
              <p:nvSpPr>
                <p:cNvPr id="48" name="CaixaDeTexto 47">
                  <a:extLst>
                    <a:ext uri="{FF2B5EF4-FFF2-40B4-BE49-F238E27FC236}">
                      <a16:creationId xmlns:a16="http://schemas.microsoft.com/office/drawing/2014/main" id="{E5CFAAF2-1D3C-469B-B58E-377DFB25776B}"/>
                    </a:ext>
                  </a:extLst>
                </p:cNvPr>
                <p:cNvSpPr txBox="1"/>
                <p:nvPr/>
              </p:nvSpPr>
              <p:spPr>
                <a:xfrm>
                  <a:off x="530992" y="2410196"/>
                  <a:ext cx="2466975" cy="369332"/>
                </a:xfrm>
                <a:prstGeom prst="rect">
                  <a:avLst/>
                </a:prstGeom>
                <a:noFill/>
                <a:ln>
                  <a:solidFill>
                    <a:srgbClr val="92D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b="1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PGE-RO</a:t>
                  </a:r>
                  <a:endParaRPr lang="en-US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9" name="CaixaDeTexto 48">
                  <a:extLst>
                    <a:ext uri="{FF2B5EF4-FFF2-40B4-BE49-F238E27FC236}">
                      <a16:creationId xmlns:a16="http://schemas.microsoft.com/office/drawing/2014/main" id="{9BD4761A-F65A-46B7-92A1-6E16A96983D7}"/>
                    </a:ext>
                  </a:extLst>
                </p:cNvPr>
                <p:cNvSpPr txBox="1"/>
                <p:nvPr/>
              </p:nvSpPr>
              <p:spPr>
                <a:xfrm>
                  <a:off x="4905523" y="2259178"/>
                  <a:ext cx="2466975" cy="646331"/>
                </a:xfrm>
                <a:prstGeom prst="rect">
                  <a:avLst/>
                </a:prstGeom>
                <a:noFill/>
                <a:ln>
                  <a:solidFill>
                    <a:srgbClr val="92D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b="1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Conta Vinculada</a:t>
                  </a:r>
                </a:p>
                <a:p>
                  <a:pPr algn="ctr"/>
                  <a:r>
                    <a:rPr lang="pt-BR" b="1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(</a:t>
                  </a:r>
                  <a:r>
                    <a:rPr lang="pt-BR" b="1" i="1" dirty="0" err="1">
                      <a:solidFill>
                        <a:schemeClr val="accent1">
                          <a:lumMod val="50000"/>
                        </a:schemeClr>
                      </a:solidFill>
                    </a:rPr>
                    <a:t>escrow</a:t>
                  </a:r>
                  <a:r>
                    <a:rPr lang="pt-BR" b="1" i="1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 </a:t>
                  </a:r>
                  <a:r>
                    <a:rPr lang="pt-BR" b="1" i="1" dirty="0" err="1">
                      <a:solidFill>
                        <a:schemeClr val="accent1">
                          <a:lumMod val="50000"/>
                        </a:schemeClr>
                      </a:solidFill>
                    </a:rPr>
                    <a:t>account</a:t>
                  </a:r>
                  <a:r>
                    <a:rPr lang="pt-BR" b="1" dirty="0">
                      <a:solidFill>
                        <a:schemeClr val="tx2"/>
                      </a:solidFill>
                    </a:rPr>
                    <a:t>)</a:t>
                  </a:r>
                  <a:endParaRPr lang="en-US" b="1" dirty="0">
                    <a:solidFill>
                      <a:schemeClr val="tx2"/>
                    </a:solidFill>
                  </a:endParaRPr>
                </a:p>
              </p:txBody>
            </p:sp>
            <p:cxnSp>
              <p:nvCxnSpPr>
                <p:cNvPr id="50" name="Conector de Seta Reta 49">
                  <a:extLst>
                    <a:ext uri="{FF2B5EF4-FFF2-40B4-BE49-F238E27FC236}">
                      <a16:creationId xmlns:a16="http://schemas.microsoft.com/office/drawing/2014/main" id="{434EE5EE-2E81-4930-AB76-4A648E19215A}"/>
                    </a:ext>
                  </a:extLst>
                </p:cNvPr>
                <p:cNvCxnSpPr>
                  <a:stCxn id="48" idx="3"/>
                  <a:endCxn id="49" idx="1"/>
                </p:cNvCxnSpPr>
                <p:nvPr/>
              </p:nvCxnSpPr>
              <p:spPr>
                <a:xfrm flipV="1">
                  <a:off x="2997967" y="2582343"/>
                  <a:ext cx="1907555" cy="12519"/>
                </a:xfrm>
                <a:prstGeom prst="straightConnector1">
                  <a:avLst/>
                </a:prstGeom>
                <a:ln>
                  <a:solidFill>
                    <a:srgbClr val="92D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CaixaDeTexto 50">
                  <a:extLst>
                    <a:ext uri="{FF2B5EF4-FFF2-40B4-BE49-F238E27FC236}">
                      <a16:creationId xmlns:a16="http://schemas.microsoft.com/office/drawing/2014/main" id="{4916BBC1-23AF-4837-B66B-29C7C76989C0}"/>
                    </a:ext>
                  </a:extLst>
                </p:cNvPr>
                <p:cNvSpPr txBox="1"/>
                <p:nvPr/>
              </p:nvSpPr>
              <p:spPr>
                <a:xfrm>
                  <a:off x="9124690" y="2271696"/>
                  <a:ext cx="1999139" cy="646331"/>
                </a:xfrm>
                <a:prstGeom prst="rect">
                  <a:avLst/>
                </a:prstGeom>
                <a:noFill/>
                <a:ln>
                  <a:solidFill>
                    <a:srgbClr val="92D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b="1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SPE</a:t>
                  </a:r>
                </a:p>
                <a:p>
                  <a:pPr algn="ctr"/>
                  <a:r>
                    <a:rPr lang="pt-BR" b="1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(PPP)</a:t>
                  </a:r>
                </a:p>
              </p:txBody>
            </p:sp>
            <p:cxnSp>
              <p:nvCxnSpPr>
                <p:cNvPr id="52" name="Conector de Seta Reta 51">
                  <a:extLst>
                    <a:ext uri="{FF2B5EF4-FFF2-40B4-BE49-F238E27FC236}">
                      <a16:creationId xmlns:a16="http://schemas.microsoft.com/office/drawing/2014/main" id="{BD960BA1-D80D-498E-828D-FF0C559ED5ED}"/>
                    </a:ext>
                  </a:extLst>
                </p:cNvPr>
                <p:cNvCxnSpPr>
                  <a:cxnSpLocks/>
                  <a:stCxn id="49" idx="3"/>
                  <a:endCxn id="51" idx="1"/>
                </p:cNvCxnSpPr>
                <p:nvPr/>
              </p:nvCxnSpPr>
              <p:spPr>
                <a:xfrm>
                  <a:off x="7372498" y="2582343"/>
                  <a:ext cx="1752192" cy="12518"/>
                </a:xfrm>
                <a:prstGeom prst="straightConnector1">
                  <a:avLst/>
                </a:prstGeom>
                <a:ln>
                  <a:solidFill>
                    <a:srgbClr val="92D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CaixaDeTexto 52">
                  <a:extLst>
                    <a:ext uri="{FF2B5EF4-FFF2-40B4-BE49-F238E27FC236}">
                      <a16:creationId xmlns:a16="http://schemas.microsoft.com/office/drawing/2014/main" id="{FBEBFE3C-A67D-48A8-BB53-D85E44FC29B0}"/>
                    </a:ext>
                  </a:extLst>
                </p:cNvPr>
                <p:cNvSpPr txBox="1"/>
                <p:nvPr/>
              </p:nvSpPr>
              <p:spPr>
                <a:xfrm>
                  <a:off x="534220" y="3830138"/>
                  <a:ext cx="2466975" cy="326989"/>
                </a:xfrm>
                <a:prstGeom prst="rect">
                  <a:avLst/>
                </a:prstGeom>
                <a:noFill/>
                <a:ln>
                  <a:solidFill>
                    <a:srgbClr val="92D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b="1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FUMORPGE</a:t>
                  </a:r>
                </a:p>
              </p:txBody>
            </p:sp>
            <p:sp>
              <p:nvSpPr>
                <p:cNvPr id="54" name="CaixaDeTexto 53">
                  <a:extLst>
                    <a:ext uri="{FF2B5EF4-FFF2-40B4-BE49-F238E27FC236}">
                      <a16:creationId xmlns:a16="http://schemas.microsoft.com/office/drawing/2014/main" id="{243204FB-8F4F-4C84-94E9-B97FDC0A4109}"/>
                    </a:ext>
                  </a:extLst>
                </p:cNvPr>
                <p:cNvSpPr txBox="1"/>
                <p:nvPr/>
              </p:nvSpPr>
              <p:spPr>
                <a:xfrm>
                  <a:off x="7443067" y="2248143"/>
                  <a:ext cx="1681622" cy="2990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1400" b="1" dirty="0">
                      <a:solidFill>
                        <a:srgbClr val="00B0F0"/>
                      </a:solidFill>
                    </a:rPr>
                    <a:t>3. </a:t>
                  </a:r>
                  <a:r>
                    <a:rPr lang="pt-BR" sz="1400" b="1" dirty="0" err="1">
                      <a:solidFill>
                        <a:srgbClr val="00B0F0"/>
                      </a:solidFill>
                    </a:rPr>
                    <a:t>Pgto</a:t>
                  </a:r>
                  <a:r>
                    <a:rPr lang="pt-BR" sz="1400" b="1" dirty="0">
                      <a:solidFill>
                        <a:srgbClr val="00B0F0"/>
                      </a:solidFill>
                    </a:rPr>
                    <a:t> da CP</a:t>
                  </a:r>
                  <a:endParaRPr lang="en-US" sz="1400" b="1" dirty="0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55" name="CaixaDeTexto 54">
                  <a:extLst>
                    <a:ext uri="{FF2B5EF4-FFF2-40B4-BE49-F238E27FC236}">
                      <a16:creationId xmlns:a16="http://schemas.microsoft.com/office/drawing/2014/main" id="{2A77CA9D-F0F3-434A-B595-D2DCC9CBABC5}"/>
                    </a:ext>
                  </a:extLst>
                </p:cNvPr>
                <p:cNvSpPr txBox="1"/>
                <p:nvPr/>
              </p:nvSpPr>
              <p:spPr>
                <a:xfrm>
                  <a:off x="4325347" y="3107468"/>
                  <a:ext cx="1889268" cy="7177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400" b="1" dirty="0">
                      <a:solidFill>
                        <a:srgbClr val="00B0F0"/>
                      </a:solidFill>
                    </a:rPr>
                    <a:t>5a. Depósito em caso de recomposição da CR</a:t>
                  </a:r>
                  <a:endParaRPr lang="en-US" sz="1400" b="1" dirty="0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56" name="CaixaDeTexto 55">
                  <a:extLst>
                    <a:ext uri="{FF2B5EF4-FFF2-40B4-BE49-F238E27FC236}">
                      <a16:creationId xmlns:a16="http://schemas.microsoft.com/office/drawing/2014/main" id="{D6524744-5735-4912-BC4D-1C1F60DC859D}"/>
                    </a:ext>
                  </a:extLst>
                </p:cNvPr>
                <p:cNvSpPr txBox="1"/>
                <p:nvPr/>
              </p:nvSpPr>
              <p:spPr>
                <a:xfrm>
                  <a:off x="4905523" y="4183526"/>
                  <a:ext cx="2466975" cy="572231"/>
                </a:xfrm>
                <a:prstGeom prst="rect">
                  <a:avLst/>
                </a:prstGeom>
                <a:noFill/>
                <a:ln>
                  <a:solidFill>
                    <a:srgbClr val="92D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b="1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Conta Reserva (CR)</a:t>
                  </a:r>
                </a:p>
                <a:p>
                  <a:pPr algn="ctr"/>
                  <a:r>
                    <a:rPr lang="pt-BR" b="1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= 12 </a:t>
                  </a:r>
                  <a:r>
                    <a:rPr lang="pt-BR" b="1" dirty="0" err="1">
                      <a:solidFill>
                        <a:schemeClr val="accent1">
                          <a:lumMod val="50000"/>
                        </a:schemeClr>
                      </a:solidFill>
                    </a:rPr>
                    <a:t>CPs</a:t>
                  </a:r>
                  <a:endParaRPr lang="pt-BR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E8CD27EF-D476-472A-836D-E5C3DB68729B}"/>
                    </a:ext>
                  </a:extLst>
                </p:cNvPr>
                <p:cNvSpPr txBox="1"/>
                <p:nvPr/>
              </p:nvSpPr>
              <p:spPr>
                <a:xfrm>
                  <a:off x="3381634" y="2259177"/>
                  <a:ext cx="1665350" cy="2724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400" b="1" dirty="0">
                      <a:solidFill>
                        <a:srgbClr val="00B0F0"/>
                      </a:solidFill>
                    </a:rPr>
                    <a:t>2. </a:t>
                  </a:r>
                  <a:r>
                    <a:rPr lang="pt-BR" sz="1400" b="1" dirty="0" err="1">
                      <a:solidFill>
                        <a:srgbClr val="00B0F0"/>
                      </a:solidFill>
                    </a:rPr>
                    <a:t>Pagto</a:t>
                  </a:r>
                  <a:r>
                    <a:rPr lang="pt-BR" sz="1400" b="1" dirty="0">
                      <a:solidFill>
                        <a:srgbClr val="00B0F0"/>
                      </a:solidFill>
                    </a:rPr>
                    <a:t> da CP</a:t>
                  </a:r>
                  <a:endParaRPr lang="en-US" sz="1400" b="1" dirty="0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6780CE00-6516-4587-8FFE-7287EAD275F8}"/>
                    </a:ext>
                  </a:extLst>
                </p:cNvPr>
                <p:cNvSpPr txBox="1"/>
                <p:nvPr/>
              </p:nvSpPr>
              <p:spPr>
                <a:xfrm>
                  <a:off x="416715" y="3106748"/>
                  <a:ext cx="1836987" cy="4632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400" b="1" dirty="0">
                      <a:solidFill>
                        <a:srgbClr val="00B0F0"/>
                      </a:solidFill>
                    </a:rPr>
                    <a:t>1. Ordem de Repasse</a:t>
                  </a:r>
                  <a:endParaRPr lang="en-US" sz="1400" b="1" dirty="0">
                    <a:solidFill>
                      <a:srgbClr val="00B0F0"/>
                    </a:solidFill>
                  </a:endParaRPr>
                </a:p>
              </p:txBody>
            </p:sp>
            <p:cxnSp>
              <p:nvCxnSpPr>
                <p:cNvPr id="59" name="Conector de Seta Reta 58">
                  <a:extLst>
                    <a:ext uri="{FF2B5EF4-FFF2-40B4-BE49-F238E27FC236}">
                      <a16:creationId xmlns:a16="http://schemas.microsoft.com/office/drawing/2014/main" id="{16B2F2AA-3A9F-4C68-969E-9D257999D35B}"/>
                    </a:ext>
                  </a:extLst>
                </p:cNvPr>
                <p:cNvCxnSpPr>
                  <a:cxnSpLocks/>
                  <a:stCxn id="51" idx="2"/>
                  <a:endCxn id="56" idx="3"/>
                </p:cNvCxnSpPr>
                <p:nvPr/>
              </p:nvCxnSpPr>
              <p:spPr>
                <a:xfrm flipH="1">
                  <a:off x="7372498" y="2918027"/>
                  <a:ext cx="2751761" cy="1551615"/>
                </a:xfrm>
                <a:prstGeom prst="straightConnector1">
                  <a:avLst/>
                </a:prstGeom>
                <a:ln>
                  <a:solidFill>
                    <a:srgbClr val="92D05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CaixaDeTexto 59">
                  <a:extLst>
                    <a:ext uri="{FF2B5EF4-FFF2-40B4-BE49-F238E27FC236}">
                      <a16:creationId xmlns:a16="http://schemas.microsoft.com/office/drawing/2014/main" id="{9078FA55-77C7-4E78-AE29-6526A5C9D010}"/>
                    </a:ext>
                  </a:extLst>
                </p:cNvPr>
                <p:cNvSpPr txBox="1"/>
                <p:nvPr/>
              </p:nvSpPr>
              <p:spPr>
                <a:xfrm>
                  <a:off x="8688333" y="3598337"/>
                  <a:ext cx="23411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400" b="1" dirty="0">
                      <a:solidFill>
                        <a:srgbClr val="00B0F0"/>
                      </a:solidFill>
                    </a:rPr>
                    <a:t>4. Acesso em caso de inadimplência da PGE-RO</a:t>
                  </a:r>
                  <a:endParaRPr lang="en-US" sz="1400" b="1" dirty="0">
                    <a:solidFill>
                      <a:srgbClr val="00B0F0"/>
                    </a:solidFill>
                  </a:endParaRPr>
                </a:p>
              </p:txBody>
            </p:sp>
          </p:grpSp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99DCAA46-3A34-4FFA-90C7-D845E94A0DDB}"/>
                  </a:ext>
                </a:extLst>
              </p:cNvPr>
              <p:cNvSpPr txBox="1"/>
              <p:nvPr/>
            </p:nvSpPr>
            <p:spPr>
              <a:xfrm>
                <a:off x="1291905" y="3940594"/>
                <a:ext cx="2251226" cy="336513"/>
              </a:xfrm>
              <a:prstGeom prst="rect">
                <a:avLst/>
              </a:prstGeom>
              <a:noFill/>
              <a:ln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b="1" dirty="0">
                    <a:solidFill>
                      <a:schemeClr val="accent1">
                        <a:lumMod val="50000"/>
                      </a:schemeClr>
                    </a:solidFill>
                  </a:rPr>
                  <a:t>FPE</a:t>
                </a:r>
              </a:p>
            </p:txBody>
          </p:sp>
          <p:cxnSp>
            <p:nvCxnSpPr>
              <p:cNvPr id="41" name="Conector: Angulado 40">
                <a:extLst>
                  <a:ext uri="{FF2B5EF4-FFF2-40B4-BE49-F238E27FC236}">
                    <a16:creationId xmlns:a16="http://schemas.microsoft.com/office/drawing/2014/main" id="{66DE956B-C657-404C-8154-30B111844BD0}"/>
                  </a:ext>
                </a:extLst>
              </p:cNvPr>
              <p:cNvCxnSpPr>
                <a:cxnSpLocks/>
                <a:stCxn id="48" idx="2"/>
              </p:cNvCxnSpPr>
              <p:nvPr/>
            </p:nvCxnSpPr>
            <p:spPr>
              <a:xfrm rot="5400000">
                <a:off x="1873147" y="2630137"/>
                <a:ext cx="1081941" cy="6801"/>
              </a:xfrm>
              <a:prstGeom prst="bentConnector3">
                <a:avLst>
                  <a:gd name="adj1" fmla="val 99827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: Angulado 43">
                <a:extLst>
                  <a:ext uri="{FF2B5EF4-FFF2-40B4-BE49-F238E27FC236}">
                    <a16:creationId xmlns:a16="http://schemas.microsoft.com/office/drawing/2014/main" id="{1DE96BBF-EEA6-454E-8F8B-575B1EB565FE}"/>
                  </a:ext>
                </a:extLst>
              </p:cNvPr>
              <p:cNvCxnSpPr>
                <a:stCxn id="53" idx="3"/>
                <a:endCxn id="56" idx="1"/>
              </p:cNvCxnSpPr>
              <p:nvPr/>
            </p:nvCxnSpPr>
            <p:spPr>
              <a:xfrm>
                <a:off x="3546076" y="3342034"/>
                <a:ext cx="1737786" cy="489873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: Angulado 44">
                <a:extLst>
                  <a:ext uri="{FF2B5EF4-FFF2-40B4-BE49-F238E27FC236}">
                    <a16:creationId xmlns:a16="http://schemas.microsoft.com/office/drawing/2014/main" id="{E1F2C094-0425-4A70-BC2D-1B2FE7393CC0}"/>
                  </a:ext>
                </a:extLst>
              </p:cNvPr>
              <p:cNvCxnSpPr>
                <a:cxnSpLocks/>
                <a:stCxn id="40" idx="3"/>
                <a:endCxn id="56" idx="1"/>
              </p:cNvCxnSpPr>
              <p:nvPr/>
            </p:nvCxnSpPr>
            <p:spPr>
              <a:xfrm flipV="1">
                <a:off x="3543130" y="3831907"/>
                <a:ext cx="1740731" cy="276943"/>
              </a:xfrm>
              <a:prstGeom prst="bentConnector3">
                <a:avLst>
                  <a:gd name="adj1" fmla="val 71456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de Seta Reta 45">
                <a:extLst>
                  <a:ext uri="{FF2B5EF4-FFF2-40B4-BE49-F238E27FC236}">
                    <a16:creationId xmlns:a16="http://schemas.microsoft.com/office/drawing/2014/main" id="{13A1028B-D07E-4855-AEBA-439185C61E74}"/>
                  </a:ext>
                </a:extLst>
              </p:cNvPr>
              <p:cNvCxnSpPr>
                <a:stCxn id="49" idx="2"/>
                <a:endCxn id="56" idx="0"/>
              </p:cNvCxnSpPr>
              <p:nvPr/>
            </p:nvCxnSpPr>
            <p:spPr>
              <a:xfrm>
                <a:off x="6409474" y="2222217"/>
                <a:ext cx="0" cy="1315241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94AF2F43-261E-42A3-9053-21AB082546F4}"/>
                  </a:ext>
                </a:extLst>
              </p:cNvPr>
              <p:cNvSpPr txBox="1"/>
              <p:nvPr/>
            </p:nvSpPr>
            <p:spPr>
              <a:xfrm>
                <a:off x="6504624" y="2430058"/>
                <a:ext cx="172404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b="1" dirty="0">
                    <a:solidFill>
                      <a:srgbClr val="00B0F0"/>
                    </a:solidFill>
                  </a:rPr>
                  <a:t>5b. Retirada no caso em que o </a:t>
                </a:r>
                <a:r>
                  <a:rPr lang="pt-BR" sz="1400" b="1" dirty="0" err="1">
                    <a:solidFill>
                      <a:srgbClr val="00B0F0"/>
                    </a:solidFill>
                  </a:rPr>
                  <a:t>Pgto</a:t>
                </a:r>
                <a:r>
                  <a:rPr lang="pt-BR" sz="1400" b="1" dirty="0">
                    <a:solidFill>
                      <a:srgbClr val="00B0F0"/>
                    </a:solidFill>
                  </a:rPr>
                  <a:t> da CP (2) for insuficiente</a:t>
                </a:r>
                <a:endParaRPr lang="en-US" sz="1400" b="1" dirty="0">
                  <a:solidFill>
                    <a:srgbClr val="00B0F0"/>
                  </a:solidFill>
                </a:endParaRPr>
              </a:p>
            </p:txBody>
          </p:sp>
        </p:grp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20332EC9-001E-4CDC-A7A7-81404A166545}"/>
                </a:ext>
              </a:extLst>
            </p:cNvPr>
            <p:cNvSpPr txBox="1"/>
            <p:nvPr/>
          </p:nvSpPr>
          <p:spPr>
            <a:xfrm>
              <a:off x="6689973" y="5516885"/>
              <a:ext cx="234445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accent1">
                      <a:lumMod val="50000"/>
                    </a:schemeClr>
                  </a:solidFill>
                </a:rPr>
                <a:t>AGENTE FIDUCIÁRIO</a:t>
              </a:r>
            </a:p>
          </p:txBody>
        </p:sp>
        <p:cxnSp>
          <p:nvCxnSpPr>
            <p:cNvPr id="32" name="Conector: Angulado 31">
              <a:extLst>
                <a:ext uri="{FF2B5EF4-FFF2-40B4-BE49-F238E27FC236}">
                  <a16:creationId xmlns:a16="http://schemas.microsoft.com/office/drawing/2014/main" id="{FFFDBE45-E920-41F6-9F83-B3232F3DFC27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>
              <a:off x="5108761" y="4553612"/>
              <a:ext cx="1581212" cy="1147939"/>
            </a:xfrm>
            <a:prstGeom prst="bentConnector3">
              <a:avLst>
                <a:gd name="adj1" fmla="val 70897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9847E48A-C6E6-4DAE-AAF7-14F8F23799E9}"/>
                </a:ext>
              </a:extLst>
            </p:cNvPr>
            <p:cNvSpPr txBox="1"/>
            <p:nvPr/>
          </p:nvSpPr>
          <p:spPr>
            <a:xfrm>
              <a:off x="4859039" y="5231018"/>
              <a:ext cx="16096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rgbClr val="00B0F0"/>
                  </a:solidFill>
                </a:rPr>
                <a:t>6. Acesso ao FPE</a:t>
              </a:r>
              <a:endParaRPr lang="en-US" sz="1400" b="1" dirty="0">
                <a:solidFill>
                  <a:srgbClr val="00B0F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038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orma&#10;&#10;Descrição gerada automaticamente">
            <a:extLst>
              <a:ext uri="{FF2B5EF4-FFF2-40B4-BE49-F238E27FC236}">
                <a16:creationId xmlns:a16="http://schemas.microsoft.com/office/drawing/2014/main" id="{7E11E246-F9F5-45FA-BD65-32F4C4B7E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E6261CA7-E987-42A2-B5E5-3D226AEE9F54}"/>
              </a:ext>
            </a:extLst>
          </p:cNvPr>
          <p:cNvSpPr txBox="1">
            <a:spLocks/>
          </p:cNvSpPr>
          <p:nvPr/>
        </p:nvSpPr>
        <p:spPr>
          <a:xfrm>
            <a:off x="919391" y="303354"/>
            <a:ext cx="5198144" cy="645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dirty="0">
                <a:solidFill>
                  <a:srgbClr val="66C1B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NOVA SEDE PGE.RO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5DFBA223-110B-4780-9830-B484AEB2A9C3}"/>
              </a:ext>
            </a:extLst>
          </p:cNvPr>
          <p:cNvSpPr txBox="1">
            <a:spLocks/>
          </p:cNvSpPr>
          <p:nvPr/>
        </p:nvSpPr>
        <p:spPr>
          <a:xfrm>
            <a:off x="964287" y="987312"/>
            <a:ext cx="6703338" cy="4565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54545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FATOR DE DESEMPENHO (FDE)</a:t>
            </a:r>
          </a:p>
        </p:txBody>
      </p:sp>
      <p:sp>
        <p:nvSpPr>
          <p:cNvPr id="33" name="Subtítulo 2">
            <a:extLst>
              <a:ext uri="{FF2B5EF4-FFF2-40B4-BE49-F238E27FC236}">
                <a16:creationId xmlns:a16="http://schemas.microsoft.com/office/drawing/2014/main" id="{42E4AEC0-3BF2-47E6-B14C-568B9C073361}"/>
              </a:ext>
            </a:extLst>
          </p:cNvPr>
          <p:cNvSpPr txBox="1">
            <a:spLocks/>
          </p:cNvSpPr>
          <p:nvPr/>
        </p:nvSpPr>
        <p:spPr>
          <a:xfrm>
            <a:off x="1749606" y="1445898"/>
            <a:ext cx="10442394" cy="6454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de 25 Indicadores (Qualidade, Desempenho e Disponibilidade)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528B014-DE6F-461C-B84A-871B395293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1" t="29722" r="7422" b="6111"/>
          <a:stretch/>
        </p:blipFill>
        <p:spPr>
          <a:xfrm>
            <a:off x="552450" y="2159200"/>
            <a:ext cx="5667375" cy="25396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E002E9E-F61D-4302-8AD5-EDD87453B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97" t="15833" r="27344" b="26805"/>
          <a:stretch/>
        </p:blipFill>
        <p:spPr>
          <a:xfrm>
            <a:off x="6486525" y="2159200"/>
            <a:ext cx="5349783" cy="422459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B893B5D-E50D-4751-8208-42E7618400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53" t="26528" r="27501" b="49735"/>
          <a:stretch/>
        </p:blipFill>
        <p:spPr>
          <a:xfrm>
            <a:off x="1181100" y="4964480"/>
            <a:ext cx="5172075" cy="1627840"/>
          </a:xfrm>
          <a:custGeom>
            <a:avLst/>
            <a:gdLst>
              <a:gd name="connsiteX0" fmla="*/ 0 w 5172075"/>
              <a:gd name="connsiteY0" fmla="*/ 0 h 1627840"/>
              <a:gd name="connsiteX1" fmla="*/ 574675 w 5172075"/>
              <a:gd name="connsiteY1" fmla="*/ 0 h 1627840"/>
              <a:gd name="connsiteX2" fmla="*/ 994188 w 5172075"/>
              <a:gd name="connsiteY2" fmla="*/ 0 h 1627840"/>
              <a:gd name="connsiteX3" fmla="*/ 1620583 w 5172075"/>
              <a:gd name="connsiteY3" fmla="*/ 0 h 1627840"/>
              <a:gd name="connsiteX4" fmla="*/ 2195259 w 5172075"/>
              <a:gd name="connsiteY4" fmla="*/ 0 h 1627840"/>
              <a:gd name="connsiteX5" fmla="*/ 2873375 w 5172075"/>
              <a:gd name="connsiteY5" fmla="*/ 0 h 1627840"/>
              <a:gd name="connsiteX6" fmla="*/ 3551491 w 5172075"/>
              <a:gd name="connsiteY6" fmla="*/ 0 h 1627840"/>
              <a:gd name="connsiteX7" fmla="*/ 4229608 w 5172075"/>
              <a:gd name="connsiteY7" fmla="*/ 0 h 1627840"/>
              <a:gd name="connsiteX8" fmla="*/ 5172075 w 5172075"/>
              <a:gd name="connsiteY8" fmla="*/ 0 h 1627840"/>
              <a:gd name="connsiteX9" fmla="*/ 5172075 w 5172075"/>
              <a:gd name="connsiteY9" fmla="*/ 542613 h 1627840"/>
              <a:gd name="connsiteX10" fmla="*/ 5172075 w 5172075"/>
              <a:gd name="connsiteY10" fmla="*/ 1085227 h 1627840"/>
              <a:gd name="connsiteX11" fmla="*/ 5172075 w 5172075"/>
              <a:gd name="connsiteY11" fmla="*/ 1627840 h 1627840"/>
              <a:gd name="connsiteX12" fmla="*/ 4649121 w 5172075"/>
              <a:gd name="connsiteY12" fmla="*/ 1627840 h 1627840"/>
              <a:gd name="connsiteX13" fmla="*/ 3971004 w 5172075"/>
              <a:gd name="connsiteY13" fmla="*/ 1627840 h 1627840"/>
              <a:gd name="connsiteX14" fmla="*/ 3499771 w 5172075"/>
              <a:gd name="connsiteY14" fmla="*/ 1627840 h 1627840"/>
              <a:gd name="connsiteX15" fmla="*/ 3080258 w 5172075"/>
              <a:gd name="connsiteY15" fmla="*/ 1627840 h 1627840"/>
              <a:gd name="connsiteX16" fmla="*/ 2609025 w 5172075"/>
              <a:gd name="connsiteY16" fmla="*/ 1627840 h 1627840"/>
              <a:gd name="connsiteX17" fmla="*/ 2086070 w 5172075"/>
              <a:gd name="connsiteY17" fmla="*/ 1627840 h 1627840"/>
              <a:gd name="connsiteX18" fmla="*/ 1459675 w 5172075"/>
              <a:gd name="connsiteY18" fmla="*/ 1627840 h 1627840"/>
              <a:gd name="connsiteX19" fmla="*/ 833279 w 5172075"/>
              <a:gd name="connsiteY19" fmla="*/ 1627840 h 1627840"/>
              <a:gd name="connsiteX20" fmla="*/ 0 w 5172075"/>
              <a:gd name="connsiteY20" fmla="*/ 1627840 h 1627840"/>
              <a:gd name="connsiteX21" fmla="*/ 0 w 5172075"/>
              <a:gd name="connsiteY21" fmla="*/ 1101505 h 1627840"/>
              <a:gd name="connsiteX22" fmla="*/ 0 w 5172075"/>
              <a:gd name="connsiteY22" fmla="*/ 591449 h 1627840"/>
              <a:gd name="connsiteX23" fmla="*/ 0 w 5172075"/>
              <a:gd name="connsiteY23" fmla="*/ 0 h 162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172075" h="1627840" fill="none" extrusionOk="0">
                <a:moveTo>
                  <a:pt x="0" y="0"/>
                </a:moveTo>
                <a:cubicBezTo>
                  <a:pt x="172102" y="-60791"/>
                  <a:pt x="320320" y="49604"/>
                  <a:pt x="574675" y="0"/>
                </a:cubicBezTo>
                <a:cubicBezTo>
                  <a:pt x="829031" y="-49604"/>
                  <a:pt x="888173" y="23905"/>
                  <a:pt x="994188" y="0"/>
                </a:cubicBezTo>
                <a:cubicBezTo>
                  <a:pt x="1100203" y="-23905"/>
                  <a:pt x="1400738" y="44735"/>
                  <a:pt x="1620583" y="0"/>
                </a:cubicBezTo>
                <a:cubicBezTo>
                  <a:pt x="1840428" y="-44735"/>
                  <a:pt x="1990819" y="34782"/>
                  <a:pt x="2195259" y="0"/>
                </a:cubicBezTo>
                <a:cubicBezTo>
                  <a:pt x="2399699" y="-34782"/>
                  <a:pt x="2579411" y="34376"/>
                  <a:pt x="2873375" y="0"/>
                </a:cubicBezTo>
                <a:cubicBezTo>
                  <a:pt x="3167339" y="-34376"/>
                  <a:pt x="3409623" y="44780"/>
                  <a:pt x="3551491" y="0"/>
                </a:cubicBezTo>
                <a:cubicBezTo>
                  <a:pt x="3693359" y="-44780"/>
                  <a:pt x="3937696" y="42787"/>
                  <a:pt x="4229608" y="0"/>
                </a:cubicBezTo>
                <a:cubicBezTo>
                  <a:pt x="4521520" y="-42787"/>
                  <a:pt x="4843434" y="17753"/>
                  <a:pt x="5172075" y="0"/>
                </a:cubicBezTo>
                <a:cubicBezTo>
                  <a:pt x="5192794" y="209738"/>
                  <a:pt x="5146086" y="377658"/>
                  <a:pt x="5172075" y="542613"/>
                </a:cubicBezTo>
                <a:cubicBezTo>
                  <a:pt x="5198064" y="707568"/>
                  <a:pt x="5162121" y="918916"/>
                  <a:pt x="5172075" y="1085227"/>
                </a:cubicBezTo>
                <a:cubicBezTo>
                  <a:pt x="5182029" y="1251538"/>
                  <a:pt x="5115341" y="1406215"/>
                  <a:pt x="5172075" y="1627840"/>
                </a:cubicBezTo>
                <a:cubicBezTo>
                  <a:pt x="5036981" y="1664021"/>
                  <a:pt x="4847201" y="1579452"/>
                  <a:pt x="4649121" y="1627840"/>
                </a:cubicBezTo>
                <a:cubicBezTo>
                  <a:pt x="4451041" y="1676228"/>
                  <a:pt x="4121716" y="1627110"/>
                  <a:pt x="3971004" y="1627840"/>
                </a:cubicBezTo>
                <a:cubicBezTo>
                  <a:pt x="3820292" y="1628570"/>
                  <a:pt x="3729665" y="1623839"/>
                  <a:pt x="3499771" y="1627840"/>
                </a:cubicBezTo>
                <a:cubicBezTo>
                  <a:pt x="3269877" y="1631841"/>
                  <a:pt x="3199284" y="1599833"/>
                  <a:pt x="3080258" y="1627840"/>
                </a:cubicBezTo>
                <a:cubicBezTo>
                  <a:pt x="2961232" y="1655847"/>
                  <a:pt x="2790346" y="1601511"/>
                  <a:pt x="2609025" y="1627840"/>
                </a:cubicBezTo>
                <a:cubicBezTo>
                  <a:pt x="2427704" y="1654169"/>
                  <a:pt x="2205197" y="1594877"/>
                  <a:pt x="2086070" y="1627840"/>
                </a:cubicBezTo>
                <a:cubicBezTo>
                  <a:pt x="1966944" y="1660803"/>
                  <a:pt x="1753037" y="1556976"/>
                  <a:pt x="1459675" y="1627840"/>
                </a:cubicBezTo>
                <a:cubicBezTo>
                  <a:pt x="1166313" y="1698704"/>
                  <a:pt x="1061231" y="1596855"/>
                  <a:pt x="833279" y="1627840"/>
                </a:cubicBezTo>
                <a:cubicBezTo>
                  <a:pt x="605327" y="1658825"/>
                  <a:pt x="179163" y="1600035"/>
                  <a:pt x="0" y="1627840"/>
                </a:cubicBezTo>
                <a:cubicBezTo>
                  <a:pt x="-29185" y="1437816"/>
                  <a:pt x="25248" y="1308783"/>
                  <a:pt x="0" y="1101505"/>
                </a:cubicBezTo>
                <a:cubicBezTo>
                  <a:pt x="-25248" y="894227"/>
                  <a:pt x="14123" y="744179"/>
                  <a:pt x="0" y="591449"/>
                </a:cubicBezTo>
                <a:cubicBezTo>
                  <a:pt x="-14123" y="438719"/>
                  <a:pt x="58419" y="161304"/>
                  <a:pt x="0" y="0"/>
                </a:cubicBezTo>
                <a:close/>
              </a:path>
              <a:path w="5172075" h="1627840" stroke="0" extrusionOk="0">
                <a:moveTo>
                  <a:pt x="0" y="0"/>
                </a:moveTo>
                <a:cubicBezTo>
                  <a:pt x="153443" y="-3377"/>
                  <a:pt x="329068" y="14609"/>
                  <a:pt x="574675" y="0"/>
                </a:cubicBezTo>
                <a:cubicBezTo>
                  <a:pt x="820283" y="-14609"/>
                  <a:pt x="899398" y="21776"/>
                  <a:pt x="1149350" y="0"/>
                </a:cubicBezTo>
                <a:cubicBezTo>
                  <a:pt x="1399302" y="-21776"/>
                  <a:pt x="1480516" y="14522"/>
                  <a:pt x="1672304" y="0"/>
                </a:cubicBezTo>
                <a:cubicBezTo>
                  <a:pt x="1864092" y="-14522"/>
                  <a:pt x="2206767" y="62222"/>
                  <a:pt x="2350421" y="0"/>
                </a:cubicBezTo>
                <a:cubicBezTo>
                  <a:pt x="2494075" y="-62222"/>
                  <a:pt x="2648119" y="15991"/>
                  <a:pt x="2925096" y="0"/>
                </a:cubicBezTo>
                <a:cubicBezTo>
                  <a:pt x="3202073" y="-15991"/>
                  <a:pt x="3236522" y="3117"/>
                  <a:pt x="3344609" y="0"/>
                </a:cubicBezTo>
                <a:cubicBezTo>
                  <a:pt x="3452696" y="-3117"/>
                  <a:pt x="3824008" y="51709"/>
                  <a:pt x="3971004" y="0"/>
                </a:cubicBezTo>
                <a:cubicBezTo>
                  <a:pt x="4118000" y="-51709"/>
                  <a:pt x="4382223" y="19455"/>
                  <a:pt x="4545679" y="0"/>
                </a:cubicBezTo>
                <a:cubicBezTo>
                  <a:pt x="4709136" y="-19455"/>
                  <a:pt x="5033201" y="16849"/>
                  <a:pt x="5172075" y="0"/>
                </a:cubicBezTo>
                <a:cubicBezTo>
                  <a:pt x="5178339" y="127932"/>
                  <a:pt x="5135980" y="390087"/>
                  <a:pt x="5172075" y="510057"/>
                </a:cubicBezTo>
                <a:cubicBezTo>
                  <a:pt x="5208170" y="630027"/>
                  <a:pt x="5137590" y="804527"/>
                  <a:pt x="5172075" y="1052670"/>
                </a:cubicBezTo>
                <a:cubicBezTo>
                  <a:pt x="5206560" y="1300813"/>
                  <a:pt x="5121628" y="1347457"/>
                  <a:pt x="5172075" y="1627840"/>
                </a:cubicBezTo>
                <a:cubicBezTo>
                  <a:pt x="4948933" y="1657388"/>
                  <a:pt x="4851569" y="1587348"/>
                  <a:pt x="4597400" y="1627840"/>
                </a:cubicBezTo>
                <a:cubicBezTo>
                  <a:pt x="4343231" y="1668332"/>
                  <a:pt x="4338913" y="1601402"/>
                  <a:pt x="4126167" y="1627840"/>
                </a:cubicBezTo>
                <a:cubicBezTo>
                  <a:pt x="3913421" y="1654278"/>
                  <a:pt x="3837081" y="1584962"/>
                  <a:pt x="3654933" y="1627840"/>
                </a:cubicBezTo>
                <a:cubicBezTo>
                  <a:pt x="3472785" y="1670718"/>
                  <a:pt x="3158002" y="1569913"/>
                  <a:pt x="3028537" y="1627840"/>
                </a:cubicBezTo>
                <a:cubicBezTo>
                  <a:pt x="2899072" y="1685767"/>
                  <a:pt x="2568552" y="1588572"/>
                  <a:pt x="2402142" y="1627840"/>
                </a:cubicBezTo>
                <a:cubicBezTo>
                  <a:pt x="2235733" y="1667108"/>
                  <a:pt x="1860590" y="1602462"/>
                  <a:pt x="1724025" y="1627840"/>
                </a:cubicBezTo>
                <a:cubicBezTo>
                  <a:pt x="1587460" y="1653218"/>
                  <a:pt x="1417586" y="1593173"/>
                  <a:pt x="1149350" y="1627840"/>
                </a:cubicBezTo>
                <a:cubicBezTo>
                  <a:pt x="881115" y="1662507"/>
                  <a:pt x="689027" y="1561507"/>
                  <a:pt x="522954" y="1627840"/>
                </a:cubicBezTo>
                <a:cubicBezTo>
                  <a:pt x="356881" y="1694173"/>
                  <a:pt x="249136" y="1597623"/>
                  <a:pt x="0" y="1627840"/>
                </a:cubicBezTo>
                <a:cubicBezTo>
                  <a:pt x="-49349" y="1495896"/>
                  <a:pt x="65116" y="1195894"/>
                  <a:pt x="0" y="1052670"/>
                </a:cubicBezTo>
                <a:cubicBezTo>
                  <a:pt x="-65116" y="909446"/>
                  <a:pt x="9450" y="712429"/>
                  <a:pt x="0" y="558892"/>
                </a:cubicBezTo>
                <a:cubicBezTo>
                  <a:pt x="-9450" y="405355"/>
                  <a:pt x="45753" y="18288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41357509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45885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rédio com janelas de vidro&#10;&#10;Descrição gerada automaticamente">
            <a:extLst>
              <a:ext uri="{FF2B5EF4-FFF2-40B4-BE49-F238E27FC236}">
                <a16:creationId xmlns:a16="http://schemas.microsoft.com/office/drawing/2014/main" id="{936D4F54-95EF-4F87-A845-868722185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03873"/>
            <a:ext cx="12192000" cy="8865746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08A143A-BBA1-4EF1-9089-A6EF6F4608E3}"/>
              </a:ext>
            </a:extLst>
          </p:cNvPr>
          <p:cNvSpPr txBox="1">
            <a:spLocks/>
          </p:cNvSpPr>
          <p:nvPr/>
        </p:nvSpPr>
        <p:spPr>
          <a:xfrm>
            <a:off x="864066" y="2416029"/>
            <a:ext cx="4127034" cy="5466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1800" b="0" i="0" u="none" strike="noStrike" dirty="0">
                <a:solidFill>
                  <a:srgbClr val="FFFFFF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INTERLOCUÇÃO COM O MERCADO</a:t>
            </a:r>
            <a:endParaRPr lang="pt-BR" sz="18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3DB2F5D5-6B80-48FD-8575-645AD158C015}"/>
              </a:ext>
            </a:extLst>
          </p:cNvPr>
          <p:cNvSpPr txBox="1">
            <a:spLocks/>
          </p:cNvSpPr>
          <p:nvPr/>
        </p:nvSpPr>
        <p:spPr>
          <a:xfrm>
            <a:off x="864065" y="3235718"/>
            <a:ext cx="4467590" cy="12600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Apresentação do projeto de construção e operação da nova sede da Procuradoria Geral do Estado de Rondônia.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C4817390-8788-40BB-BB90-F15AB79C4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663" y="1480820"/>
            <a:ext cx="1064929" cy="511166"/>
          </a:xfrm>
          <a:prstGeom prst="rect">
            <a:avLst/>
          </a:prstGeom>
        </p:spPr>
      </p:pic>
      <p:pic>
        <p:nvPicPr>
          <p:cNvPr id="8" name="Imagem 7" descr="Texto&#10;&#10;Descrição gerada automaticamente com confiança média">
            <a:extLst>
              <a:ext uri="{FF2B5EF4-FFF2-40B4-BE49-F238E27FC236}">
                <a16:creationId xmlns:a16="http://schemas.microsoft.com/office/drawing/2014/main" id="{C1D44987-E823-4887-804D-791C277D97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131" y="1349913"/>
            <a:ext cx="1645641" cy="646661"/>
          </a:xfrm>
          <a:prstGeom prst="rect">
            <a:avLst/>
          </a:prstGeom>
        </p:spPr>
      </p:pic>
      <p:pic>
        <p:nvPicPr>
          <p:cNvPr id="9" name="Imagem 8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920B6ABD-2677-4FBF-9D19-44672A9A46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579" y="1356335"/>
            <a:ext cx="1477421" cy="63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9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78657CA7-8F50-49AA-983C-BCE0A2043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13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B577C03-115C-4585-9362-409BB799F19D}"/>
              </a:ext>
            </a:extLst>
          </p:cNvPr>
          <p:cNvSpPr txBox="1">
            <a:spLocks/>
          </p:cNvSpPr>
          <p:nvPr/>
        </p:nvSpPr>
        <p:spPr>
          <a:xfrm>
            <a:off x="516856" y="254963"/>
            <a:ext cx="5198144" cy="645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dirty="0">
                <a:solidFill>
                  <a:srgbClr val="66C1B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NOVA SEDE PGE.RO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0E793BA-65B9-4410-B28B-5EE22B311658}"/>
              </a:ext>
            </a:extLst>
          </p:cNvPr>
          <p:cNvSpPr txBox="1">
            <a:spLocks/>
          </p:cNvSpPr>
          <p:nvPr/>
        </p:nvSpPr>
        <p:spPr>
          <a:xfrm>
            <a:off x="595393" y="1089867"/>
            <a:ext cx="7401294" cy="333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54545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VALOR DA CONTRA PRESTAÇÃO MENSAL</a:t>
            </a:r>
          </a:p>
        </p:txBody>
      </p:sp>
      <p:sp>
        <p:nvSpPr>
          <p:cNvPr id="50" name="Título 1">
            <a:extLst>
              <a:ext uri="{FF2B5EF4-FFF2-40B4-BE49-F238E27FC236}">
                <a16:creationId xmlns:a16="http://schemas.microsoft.com/office/drawing/2014/main" id="{0E3640D4-E4B2-450C-95D6-50398AE05730}"/>
              </a:ext>
            </a:extLst>
          </p:cNvPr>
          <p:cNvSpPr txBox="1">
            <a:spLocks/>
          </p:cNvSpPr>
          <p:nvPr/>
        </p:nvSpPr>
        <p:spPr>
          <a:xfrm>
            <a:off x="595393" y="4352295"/>
            <a:ext cx="7401294" cy="333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54545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REAJUSTE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19D94CB2-0A06-4C6D-9205-4A0014751FF8}"/>
              </a:ext>
            </a:extLst>
          </p:cNvPr>
          <p:cNvGrpSpPr/>
          <p:nvPr/>
        </p:nvGrpSpPr>
        <p:grpSpPr>
          <a:xfrm>
            <a:off x="647150" y="1812086"/>
            <a:ext cx="6806071" cy="2007877"/>
            <a:chOff x="667994" y="2432346"/>
            <a:chExt cx="6806071" cy="2007877"/>
          </a:xfrm>
        </p:grpSpPr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E536BF10-1352-495D-B5BE-13EF68CDECA2}"/>
                </a:ext>
              </a:extLst>
            </p:cNvPr>
            <p:cNvSpPr txBox="1"/>
            <p:nvPr/>
          </p:nvSpPr>
          <p:spPr>
            <a:xfrm>
              <a:off x="1141552" y="3516893"/>
              <a:ext cx="633251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dirty="0"/>
                <a:t>CONTRAPRESTAÇÃO PÚBLICA MÁXIMA</a:t>
              </a:r>
              <a:br>
                <a:rPr lang="pt-BR" dirty="0"/>
              </a:br>
              <a:r>
                <a:rPr lang="pt-BR" dirty="0"/>
                <a:t>Corresponde ao valor mensal máximo a ser pago pelo Poder Concedente, para o desempenho da concessionária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aixaDeTexto 9">
                  <a:extLst>
                    <a:ext uri="{FF2B5EF4-FFF2-40B4-BE49-F238E27FC236}">
                      <a16:creationId xmlns:a16="http://schemas.microsoft.com/office/drawing/2014/main" id="{0A0579F3-9B8A-412D-B54E-42D48DF629E5}"/>
                    </a:ext>
                  </a:extLst>
                </p:cNvPr>
                <p:cNvSpPr txBox="1"/>
                <p:nvPr/>
              </p:nvSpPr>
              <p:spPr>
                <a:xfrm>
                  <a:off x="667994" y="2432346"/>
                  <a:ext cx="6531471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𝑉𝐶𝑀</m:t>
                        </m:r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𝐶𝑃𝑀</m:t>
                        </m:r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 (90% +10% . </m:t>
                        </m:r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𝐹𝐷𝐸</m:t>
                        </m:r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pt-BR" sz="2800" dirty="0"/>
                </a:p>
              </p:txBody>
            </p:sp>
          </mc:Choice>
          <mc:Fallback xmlns="">
            <p:sp>
              <p:nvSpPr>
                <p:cNvPr id="10" name="CaixaDeTexto 9">
                  <a:extLst>
                    <a:ext uri="{FF2B5EF4-FFF2-40B4-BE49-F238E27FC236}">
                      <a16:creationId xmlns:a16="http://schemas.microsoft.com/office/drawing/2014/main" id="{0A0579F3-9B8A-412D-B54E-42D48DF629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994" y="2432346"/>
                  <a:ext cx="6531471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Conector de Seta Reta 12">
              <a:extLst>
                <a:ext uri="{FF2B5EF4-FFF2-40B4-BE49-F238E27FC236}">
                  <a16:creationId xmlns:a16="http://schemas.microsoft.com/office/drawing/2014/main" id="{DBCB68E4-2200-4404-8011-1F936FCDFFC5}"/>
                </a:ext>
              </a:extLst>
            </p:cNvPr>
            <p:cNvCxnSpPr>
              <a:cxnSpLocks/>
            </p:cNvCxnSpPr>
            <p:nvPr/>
          </p:nvCxnSpPr>
          <p:spPr>
            <a:xfrm>
              <a:off x="2898477" y="2863233"/>
              <a:ext cx="0" cy="6254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6D42730A-AD35-4EFB-B43A-F91A03D54AAE}"/>
                  </a:ext>
                </a:extLst>
              </p:cNvPr>
              <p:cNvSpPr txBox="1"/>
              <p:nvPr/>
            </p:nvSpPr>
            <p:spPr>
              <a:xfrm>
                <a:off x="827576" y="5002670"/>
                <a:ext cx="653147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i="1">
                          <a:latin typeface="Cambria Math" panose="02040503050406030204" pitchFamily="18" charset="0"/>
                        </a:rPr>
                        <m:t>20% 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𝐼𝑁𝐶𝐶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𝐹𝐺𝑉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 + 80% 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𝐼𝑃𝐶𝐴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800" i="1">
                          <a:latin typeface="Cambria Math" panose="02040503050406030204" pitchFamily="18" charset="0"/>
                        </a:rPr>
                        <m:t>𝐼𝐵𝐺𝐸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6D42730A-AD35-4EFB-B43A-F91A03D54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76" y="5002670"/>
                <a:ext cx="6531471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973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78657CA7-8F50-49AA-983C-BCE0A2043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8116ADB-541A-4A7B-9B18-3135618D2315}"/>
              </a:ext>
            </a:extLst>
          </p:cNvPr>
          <p:cNvSpPr txBox="1">
            <a:spLocks/>
          </p:cNvSpPr>
          <p:nvPr/>
        </p:nvSpPr>
        <p:spPr>
          <a:xfrm>
            <a:off x="964287" y="987312"/>
            <a:ext cx="4766465" cy="4565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54545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MATRIZ DE RISCO (1/2)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DA36F00-C788-44A1-9812-C0225E67DB92}"/>
              </a:ext>
            </a:extLst>
          </p:cNvPr>
          <p:cNvSpPr txBox="1">
            <a:spLocks/>
          </p:cNvSpPr>
          <p:nvPr/>
        </p:nvSpPr>
        <p:spPr>
          <a:xfrm>
            <a:off x="919391" y="303354"/>
            <a:ext cx="5198144" cy="645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dirty="0">
                <a:solidFill>
                  <a:srgbClr val="66C1B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NOVA SEDE PGE.RO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7A9B4DC-1658-48AC-9BB8-B49427693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78" y="2494363"/>
            <a:ext cx="8894064" cy="3916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B7EE770-5AC4-4CC0-9485-BFD696943929}"/>
              </a:ext>
            </a:extLst>
          </p:cNvPr>
          <p:cNvSpPr txBox="1"/>
          <p:nvPr/>
        </p:nvSpPr>
        <p:spPr>
          <a:xfrm>
            <a:off x="447675" y="1574301"/>
            <a:ext cx="86060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Categorias de Risco, detalhados em mais de 50 Subcategorias</a:t>
            </a:r>
            <a:endParaRPr lang="pt-BR" sz="2000" dirty="0">
              <a:solidFill>
                <a:srgbClr val="545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66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78657CA7-8F50-49AA-983C-BCE0A2043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8116ADB-541A-4A7B-9B18-3135618D2315}"/>
              </a:ext>
            </a:extLst>
          </p:cNvPr>
          <p:cNvSpPr txBox="1">
            <a:spLocks/>
          </p:cNvSpPr>
          <p:nvPr/>
        </p:nvSpPr>
        <p:spPr>
          <a:xfrm>
            <a:off x="964287" y="987312"/>
            <a:ext cx="4766465" cy="4565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54545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MATRIZ DE RISCO (2/2)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DA36F00-C788-44A1-9812-C0225E67DB92}"/>
              </a:ext>
            </a:extLst>
          </p:cNvPr>
          <p:cNvSpPr txBox="1">
            <a:spLocks/>
          </p:cNvSpPr>
          <p:nvPr/>
        </p:nvSpPr>
        <p:spPr>
          <a:xfrm>
            <a:off x="919391" y="303354"/>
            <a:ext cx="5198144" cy="645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dirty="0">
                <a:solidFill>
                  <a:srgbClr val="66C1B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NOVA SEDE PGE.RO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B7EE770-5AC4-4CC0-9485-BFD696943929}"/>
              </a:ext>
            </a:extLst>
          </p:cNvPr>
          <p:cNvSpPr txBox="1"/>
          <p:nvPr/>
        </p:nvSpPr>
        <p:spPr>
          <a:xfrm>
            <a:off x="447675" y="1574301"/>
            <a:ext cx="86060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Categorias de Risco, detalhados em mais de 50 Subcategorias</a:t>
            </a:r>
            <a:endParaRPr lang="pt-BR" sz="2000" dirty="0">
              <a:solidFill>
                <a:srgbClr val="545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2C1AED7-16C2-44E3-B5DB-623A65C594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90" t="28055" r="8359" b="28333"/>
          <a:stretch/>
        </p:blipFill>
        <p:spPr>
          <a:xfrm>
            <a:off x="685799" y="2535688"/>
            <a:ext cx="9239251" cy="3700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548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Elipse 51">
            <a:extLst>
              <a:ext uri="{FF2B5EF4-FFF2-40B4-BE49-F238E27FC236}">
                <a16:creationId xmlns:a16="http://schemas.microsoft.com/office/drawing/2014/main" id="{C6253D51-CB7C-4A86-89FA-9C13E73B952E}"/>
              </a:ext>
            </a:extLst>
          </p:cNvPr>
          <p:cNvSpPr/>
          <p:nvPr/>
        </p:nvSpPr>
        <p:spPr>
          <a:xfrm>
            <a:off x="6884788" y="2853466"/>
            <a:ext cx="1120588" cy="11187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C6253D51-CB7C-4A86-89FA-9C13E73B952E}"/>
              </a:ext>
            </a:extLst>
          </p:cNvPr>
          <p:cNvSpPr/>
          <p:nvPr/>
        </p:nvSpPr>
        <p:spPr>
          <a:xfrm>
            <a:off x="5551541" y="2845401"/>
            <a:ext cx="1120588" cy="11187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C6253D51-CB7C-4A86-89FA-9C13E73B952E}"/>
              </a:ext>
            </a:extLst>
          </p:cNvPr>
          <p:cNvSpPr/>
          <p:nvPr/>
        </p:nvSpPr>
        <p:spPr>
          <a:xfrm>
            <a:off x="2905961" y="2853465"/>
            <a:ext cx="1120588" cy="11187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1" name="Imagem 20" descr="Uma imagem contendo no interior, pessoa, mesa, mulher&#10;&#10;Descrição gerada automaticamente">
            <a:extLst>
              <a:ext uri="{FF2B5EF4-FFF2-40B4-BE49-F238E27FC236}">
                <a16:creationId xmlns:a16="http://schemas.microsoft.com/office/drawing/2014/main" id="{393B7547-13D1-422C-A2D6-C1D0A81A7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91" y="-19608"/>
            <a:ext cx="12344791" cy="6943945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87AE90A9-B632-4B89-A971-D3FDB389CCB2}"/>
              </a:ext>
            </a:extLst>
          </p:cNvPr>
          <p:cNvSpPr/>
          <p:nvPr/>
        </p:nvSpPr>
        <p:spPr>
          <a:xfrm>
            <a:off x="5551541" y="2869603"/>
            <a:ext cx="1120588" cy="111879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49113481-781B-47E5-BA09-3248870BD72D}"/>
              </a:ext>
            </a:extLst>
          </p:cNvPr>
          <p:cNvSpPr/>
          <p:nvPr/>
        </p:nvSpPr>
        <p:spPr>
          <a:xfrm>
            <a:off x="6890742" y="2869603"/>
            <a:ext cx="1106245" cy="111879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ED24610C-B003-4DB8-8038-F07C7266A100}"/>
              </a:ext>
            </a:extLst>
          </p:cNvPr>
          <p:cNvSpPr/>
          <p:nvPr/>
        </p:nvSpPr>
        <p:spPr>
          <a:xfrm>
            <a:off x="8213157" y="2869603"/>
            <a:ext cx="1106245" cy="111879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BF31608-E651-4747-87C5-0F5987D321B6}"/>
              </a:ext>
            </a:extLst>
          </p:cNvPr>
          <p:cNvSpPr/>
          <p:nvPr/>
        </p:nvSpPr>
        <p:spPr>
          <a:xfrm>
            <a:off x="9550112" y="2869603"/>
            <a:ext cx="1106245" cy="111879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537FF134-338A-4B9C-9776-0449A4D11756}"/>
              </a:ext>
            </a:extLst>
          </p:cNvPr>
          <p:cNvCxnSpPr/>
          <p:nvPr/>
        </p:nvCxnSpPr>
        <p:spPr>
          <a:xfrm>
            <a:off x="6680518" y="3445137"/>
            <a:ext cx="206188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2C7AF689-42A9-477E-9060-CC223A572AAE}"/>
              </a:ext>
            </a:extLst>
          </p:cNvPr>
          <p:cNvCxnSpPr>
            <a:cxnSpLocks/>
          </p:cNvCxnSpPr>
          <p:nvPr/>
        </p:nvCxnSpPr>
        <p:spPr>
          <a:xfrm>
            <a:off x="7996987" y="3429000"/>
            <a:ext cx="206188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F85F6AFE-093F-4D14-8E4B-789CFA5CC2E0}"/>
              </a:ext>
            </a:extLst>
          </p:cNvPr>
          <p:cNvCxnSpPr>
            <a:cxnSpLocks/>
          </p:cNvCxnSpPr>
          <p:nvPr/>
        </p:nvCxnSpPr>
        <p:spPr>
          <a:xfrm>
            <a:off x="9327791" y="3429000"/>
            <a:ext cx="206188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ítulo 1">
            <a:extLst>
              <a:ext uri="{FF2B5EF4-FFF2-40B4-BE49-F238E27FC236}">
                <a16:creationId xmlns:a16="http://schemas.microsoft.com/office/drawing/2014/main" id="{1C92A05E-CF40-4324-AA09-0FD06DEAF52A}"/>
              </a:ext>
            </a:extLst>
          </p:cNvPr>
          <p:cNvSpPr txBox="1">
            <a:spLocks/>
          </p:cNvSpPr>
          <p:nvPr/>
        </p:nvSpPr>
        <p:spPr>
          <a:xfrm>
            <a:off x="3852973" y="651341"/>
            <a:ext cx="4281456" cy="3272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0" i="0" u="none" strike="noStrike" dirty="0">
                <a:solidFill>
                  <a:schemeClr val="bg1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CRONOGRAMA</a:t>
            </a:r>
            <a:endParaRPr lang="pt-BR" sz="36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0651AF63-9432-45FC-A995-566B2D1753CD}"/>
              </a:ext>
            </a:extLst>
          </p:cNvPr>
          <p:cNvSpPr txBox="1">
            <a:spLocks/>
          </p:cNvSpPr>
          <p:nvPr/>
        </p:nvSpPr>
        <p:spPr>
          <a:xfrm>
            <a:off x="4560811" y="982307"/>
            <a:ext cx="3070371" cy="8619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ESTÁGIO DO PROJETO</a:t>
            </a:r>
          </a:p>
        </p:txBody>
      </p:sp>
      <p:pic>
        <p:nvPicPr>
          <p:cNvPr id="43" name="Gráfico 42" descr="Martelo com preenchimento sólido">
            <a:extLst>
              <a:ext uri="{FF2B5EF4-FFF2-40B4-BE49-F238E27FC236}">
                <a16:creationId xmlns:a16="http://schemas.microsoft.com/office/drawing/2014/main" id="{3E10FD6B-8F6A-4792-91E2-E9E01E310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712906" y="3039036"/>
            <a:ext cx="812202" cy="812202"/>
          </a:xfrm>
          <a:prstGeom prst="rect">
            <a:avLst/>
          </a:prstGeom>
        </p:spPr>
      </p:pic>
      <p:pic>
        <p:nvPicPr>
          <p:cNvPr id="45" name="Gráfico 44" descr="Contrato com preenchimento sólido">
            <a:extLst>
              <a:ext uri="{FF2B5EF4-FFF2-40B4-BE49-F238E27FC236}">
                <a16:creationId xmlns:a16="http://schemas.microsoft.com/office/drawing/2014/main" id="{943AE7B1-8124-4FD5-8E0A-43507F39E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736097" y="3039036"/>
            <a:ext cx="779596" cy="779596"/>
          </a:xfrm>
          <a:prstGeom prst="rect">
            <a:avLst/>
          </a:prstGeom>
        </p:spPr>
      </p:pic>
      <p:pic>
        <p:nvPicPr>
          <p:cNvPr id="47" name="Gráfico 46" descr="Gráfico de decisão com preenchimento sólido">
            <a:extLst>
              <a:ext uri="{FF2B5EF4-FFF2-40B4-BE49-F238E27FC236}">
                <a16:creationId xmlns:a16="http://schemas.microsoft.com/office/drawing/2014/main" id="{3B3BE36B-FACE-43FF-AA3B-E98B451086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059730" y="2998021"/>
            <a:ext cx="761103" cy="761103"/>
          </a:xfrm>
          <a:prstGeom prst="rect">
            <a:avLst/>
          </a:prstGeom>
        </p:spPr>
      </p:pic>
      <p:pic>
        <p:nvPicPr>
          <p:cNvPr id="49" name="Gráfico 48" descr="Lista com preenchimento sólido">
            <a:extLst>
              <a:ext uri="{FF2B5EF4-FFF2-40B4-BE49-F238E27FC236}">
                <a16:creationId xmlns:a16="http://schemas.microsoft.com/office/drawing/2014/main" id="{D93C38F6-D914-4638-9F48-900E81D521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342780" y="3022900"/>
            <a:ext cx="846998" cy="846998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4D45A423-BFC4-4FEC-9E56-556BF05FA98F}"/>
              </a:ext>
            </a:extLst>
          </p:cNvPr>
          <p:cNvGrpSpPr/>
          <p:nvPr/>
        </p:nvGrpSpPr>
        <p:grpSpPr>
          <a:xfrm>
            <a:off x="1345777" y="2869605"/>
            <a:ext cx="1529672" cy="2076728"/>
            <a:chOff x="1345777" y="2869605"/>
            <a:chExt cx="1529672" cy="2076728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9EF9170F-C2D9-4B0F-94BE-1D0F0553DFE3}"/>
                </a:ext>
              </a:extLst>
            </p:cNvPr>
            <p:cNvSpPr/>
            <p:nvPr/>
          </p:nvSpPr>
          <p:spPr>
            <a:xfrm>
              <a:off x="1532535" y="2869605"/>
              <a:ext cx="1120588" cy="111879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07AB3276-E192-45D6-B880-65FCDC648204}"/>
                </a:ext>
              </a:extLst>
            </p:cNvPr>
            <p:cNvCxnSpPr>
              <a:cxnSpLocks/>
              <a:stCxn id="5" idx="6"/>
            </p:cNvCxnSpPr>
            <p:nvPr/>
          </p:nvCxnSpPr>
          <p:spPr>
            <a:xfrm flipV="1">
              <a:off x="2653123" y="3429001"/>
              <a:ext cx="222326" cy="1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Gráfico 28" descr="Usuários com preenchimento sólido">
              <a:extLst>
                <a:ext uri="{FF2B5EF4-FFF2-40B4-BE49-F238E27FC236}">
                  <a16:creationId xmlns:a16="http://schemas.microsoft.com/office/drawing/2014/main" id="{00A1CD85-CA0A-4472-B536-697445F1A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1673282" y="3022900"/>
              <a:ext cx="812202" cy="812202"/>
            </a:xfrm>
            <a:prstGeom prst="rect">
              <a:avLst/>
            </a:prstGeom>
          </p:spPr>
        </p:pic>
        <p:sp>
          <p:nvSpPr>
            <p:cNvPr id="50" name="Título 1">
              <a:extLst>
                <a:ext uri="{FF2B5EF4-FFF2-40B4-BE49-F238E27FC236}">
                  <a16:creationId xmlns:a16="http://schemas.microsoft.com/office/drawing/2014/main" id="{DF9F243F-D7FC-462A-B089-F6D013D2D3AF}"/>
                </a:ext>
              </a:extLst>
            </p:cNvPr>
            <p:cNvSpPr txBox="1">
              <a:spLocks/>
            </p:cNvSpPr>
            <p:nvPr/>
          </p:nvSpPr>
          <p:spPr>
            <a:xfrm>
              <a:off x="1345777" y="4548637"/>
              <a:ext cx="1467212" cy="39769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200" b="1" i="0" u="none" strike="noStrike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ESTRUTURAÇÃO</a:t>
              </a:r>
              <a:endParaRPr lang="pt-B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ítulo 1">
              <a:extLst>
                <a:ext uri="{FF2B5EF4-FFF2-40B4-BE49-F238E27FC236}">
                  <a16:creationId xmlns:a16="http://schemas.microsoft.com/office/drawing/2014/main" id="{3842CA37-374A-4F8A-8DDF-5F8DA4A0B254}"/>
                </a:ext>
              </a:extLst>
            </p:cNvPr>
            <p:cNvSpPr txBox="1">
              <a:spLocks/>
            </p:cNvSpPr>
            <p:nvPr/>
          </p:nvSpPr>
          <p:spPr>
            <a:xfrm>
              <a:off x="1865380" y="4155142"/>
              <a:ext cx="454897" cy="30608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200" b="1" i="0" u="none" strike="noStrike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pt-B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26E10774-5946-47C4-8E6A-49C6208EF531}"/>
              </a:ext>
            </a:extLst>
          </p:cNvPr>
          <p:cNvGrpSpPr/>
          <p:nvPr/>
        </p:nvGrpSpPr>
        <p:grpSpPr>
          <a:xfrm>
            <a:off x="2896362" y="2869603"/>
            <a:ext cx="4543919" cy="2647649"/>
            <a:chOff x="4207280" y="2885740"/>
            <a:chExt cx="4543919" cy="2647649"/>
          </a:xfrm>
        </p:grpSpPr>
        <p:pic>
          <p:nvPicPr>
            <p:cNvPr id="37" name="Gráfico 36" descr="Marketing com preenchimento sólido">
              <a:extLst>
                <a:ext uri="{FF2B5EF4-FFF2-40B4-BE49-F238E27FC236}">
                  <a16:creationId xmlns:a16="http://schemas.microsoft.com/office/drawing/2014/main" id="{37EEC643-06FE-4EF3-AC5C-14F70A1B8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4413468" y="2998021"/>
              <a:ext cx="861958" cy="861958"/>
            </a:xfrm>
            <a:prstGeom prst="rect">
              <a:avLst/>
            </a:prstGeom>
          </p:spPr>
        </p:pic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2BFE81B8-A9AC-41E6-ADDA-788E6A648ED2}"/>
                </a:ext>
              </a:extLst>
            </p:cNvPr>
            <p:cNvSpPr/>
            <p:nvPr/>
          </p:nvSpPr>
          <p:spPr>
            <a:xfrm>
              <a:off x="4207280" y="2885740"/>
              <a:ext cx="1120588" cy="1118794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2A04B083-C1D2-4FA9-9D74-BE5456AE547A}"/>
                </a:ext>
              </a:extLst>
            </p:cNvPr>
            <p:cNvCxnSpPr>
              <a:cxnSpLocks/>
            </p:cNvCxnSpPr>
            <p:nvPr/>
          </p:nvCxnSpPr>
          <p:spPr>
            <a:xfrm>
              <a:off x="5336257" y="3445137"/>
              <a:ext cx="206188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de Seta Reta 21">
              <a:extLst>
                <a:ext uri="{FF2B5EF4-FFF2-40B4-BE49-F238E27FC236}">
                  <a16:creationId xmlns:a16="http://schemas.microsoft.com/office/drawing/2014/main" id="{1EAAAEC6-2B79-4F61-940A-47BFD10424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51199" y="4887931"/>
              <a:ext cx="0" cy="645458"/>
            </a:xfrm>
            <a:prstGeom prst="straightConnector1">
              <a:avLst/>
            </a:prstGeom>
            <a:ln w="666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ítulo 1">
              <a:extLst>
                <a:ext uri="{FF2B5EF4-FFF2-40B4-BE49-F238E27FC236}">
                  <a16:creationId xmlns:a16="http://schemas.microsoft.com/office/drawing/2014/main" id="{5C86A903-5844-4336-AE5F-66D8272326C6}"/>
                </a:ext>
              </a:extLst>
            </p:cNvPr>
            <p:cNvSpPr txBox="1">
              <a:spLocks/>
            </p:cNvSpPr>
            <p:nvPr/>
          </p:nvSpPr>
          <p:spPr>
            <a:xfrm>
              <a:off x="4215669" y="4377355"/>
              <a:ext cx="1120588" cy="39769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200" b="1" i="0" u="none" strike="noStrike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MARKET SOUNDING</a:t>
              </a:r>
              <a:endParaRPr lang="pt-B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ítulo 1">
              <a:extLst>
                <a:ext uri="{FF2B5EF4-FFF2-40B4-BE49-F238E27FC236}">
                  <a16:creationId xmlns:a16="http://schemas.microsoft.com/office/drawing/2014/main" id="{C8670B33-BFAC-4CFE-BE64-BC10BA763CDD}"/>
                </a:ext>
              </a:extLst>
            </p:cNvPr>
            <p:cNvSpPr txBox="1">
              <a:spLocks/>
            </p:cNvSpPr>
            <p:nvPr/>
          </p:nvSpPr>
          <p:spPr>
            <a:xfrm>
              <a:off x="4548514" y="4137999"/>
              <a:ext cx="454897" cy="30608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200" b="1" i="0" u="none" strike="noStrike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pt-B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6" name="Título 1">
            <a:extLst>
              <a:ext uri="{FF2B5EF4-FFF2-40B4-BE49-F238E27FC236}">
                <a16:creationId xmlns:a16="http://schemas.microsoft.com/office/drawing/2014/main" id="{807D5BEE-0E7C-4CD5-8751-DAE7AD15127D}"/>
              </a:ext>
            </a:extLst>
          </p:cNvPr>
          <p:cNvSpPr txBox="1">
            <a:spLocks/>
          </p:cNvSpPr>
          <p:nvPr/>
        </p:nvSpPr>
        <p:spPr>
          <a:xfrm>
            <a:off x="5559929" y="4365083"/>
            <a:ext cx="1240977" cy="3976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AUDIÊNCIA PÚLICA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ítulo 1">
            <a:extLst>
              <a:ext uri="{FF2B5EF4-FFF2-40B4-BE49-F238E27FC236}">
                <a16:creationId xmlns:a16="http://schemas.microsoft.com/office/drawing/2014/main" id="{5BE3753A-97E0-4B96-9E2B-5CE34F270879}"/>
              </a:ext>
            </a:extLst>
          </p:cNvPr>
          <p:cNvSpPr txBox="1">
            <a:spLocks/>
          </p:cNvSpPr>
          <p:nvPr/>
        </p:nvSpPr>
        <p:spPr>
          <a:xfrm>
            <a:off x="5892775" y="4125727"/>
            <a:ext cx="454897" cy="306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ítulo 1">
            <a:extLst>
              <a:ext uri="{FF2B5EF4-FFF2-40B4-BE49-F238E27FC236}">
                <a16:creationId xmlns:a16="http://schemas.microsoft.com/office/drawing/2014/main" id="{51D2A2D8-777B-4A45-B7A4-FD80943E8FBB}"/>
              </a:ext>
            </a:extLst>
          </p:cNvPr>
          <p:cNvSpPr txBox="1">
            <a:spLocks/>
          </p:cNvSpPr>
          <p:nvPr/>
        </p:nvSpPr>
        <p:spPr>
          <a:xfrm>
            <a:off x="6893452" y="4377355"/>
            <a:ext cx="1240977" cy="3976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PUBLICAÇÃO DO EDITAL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ítulo 1">
            <a:extLst>
              <a:ext uri="{FF2B5EF4-FFF2-40B4-BE49-F238E27FC236}">
                <a16:creationId xmlns:a16="http://schemas.microsoft.com/office/drawing/2014/main" id="{53195959-A881-4CA4-8FDF-5FF8AF201AFF}"/>
              </a:ext>
            </a:extLst>
          </p:cNvPr>
          <p:cNvSpPr txBox="1">
            <a:spLocks/>
          </p:cNvSpPr>
          <p:nvPr/>
        </p:nvSpPr>
        <p:spPr>
          <a:xfrm>
            <a:off x="7226298" y="4137999"/>
            <a:ext cx="454897" cy="306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ítulo 1">
            <a:extLst>
              <a:ext uri="{FF2B5EF4-FFF2-40B4-BE49-F238E27FC236}">
                <a16:creationId xmlns:a16="http://schemas.microsoft.com/office/drawing/2014/main" id="{035B86CE-1B75-4D25-B3E4-0130A1E775A5}"/>
              </a:ext>
            </a:extLst>
          </p:cNvPr>
          <p:cNvSpPr txBox="1">
            <a:spLocks/>
          </p:cNvSpPr>
          <p:nvPr/>
        </p:nvSpPr>
        <p:spPr>
          <a:xfrm>
            <a:off x="8207203" y="4397357"/>
            <a:ext cx="1120588" cy="3976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LICITAÇÃO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ítulo 1">
            <a:extLst>
              <a:ext uri="{FF2B5EF4-FFF2-40B4-BE49-F238E27FC236}">
                <a16:creationId xmlns:a16="http://schemas.microsoft.com/office/drawing/2014/main" id="{BB755003-A08A-48A0-A928-8FDFAA432577}"/>
              </a:ext>
            </a:extLst>
          </p:cNvPr>
          <p:cNvSpPr txBox="1">
            <a:spLocks/>
          </p:cNvSpPr>
          <p:nvPr/>
        </p:nvSpPr>
        <p:spPr>
          <a:xfrm>
            <a:off x="8540048" y="4158001"/>
            <a:ext cx="454897" cy="306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ítulo 1">
            <a:extLst>
              <a:ext uri="{FF2B5EF4-FFF2-40B4-BE49-F238E27FC236}">
                <a16:creationId xmlns:a16="http://schemas.microsoft.com/office/drawing/2014/main" id="{53E4AD8F-539B-40AF-BC0C-279BB1607670}"/>
              </a:ext>
            </a:extLst>
          </p:cNvPr>
          <p:cNvSpPr txBox="1">
            <a:spLocks/>
          </p:cNvSpPr>
          <p:nvPr/>
        </p:nvSpPr>
        <p:spPr>
          <a:xfrm>
            <a:off x="9547422" y="4394498"/>
            <a:ext cx="1313749" cy="3976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ASSINATURA DO CONTRATO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ítulo 1">
            <a:extLst>
              <a:ext uri="{FF2B5EF4-FFF2-40B4-BE49-F238E27FC236}">
                <a16:creationId xmlns:a16="http://schemas.microsoft.com/office/drawing/2014/main" id="{6317C441-BCAC-4B56-A57A-77CB7D36D1C6}"/>
              </a:ext>
            </a:extLst>
          </p:cNvPr>
          <p:cNvSpPr txBox="1">
            <a:spLocks/>
          </p:cNvSpPr>
          <p:nvPr/>
        </p:nvSpPr>
        <p:spPr>
          <a:xfrm>
            <a:off x="9880268" y="4155142"/>
            <a:ext cx="454897" cy="3060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2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202BEE8-248D-495E-A678-C156F5637741}"/>
              </a:ext>
            </a:extLst>
          </p:cNvPr>
          <p:cNvGrpSpPr/>
          <p:nvPr/>
        </p:nvGrpSpPr>
        <p:grpSpPr>
          <a:xfrm>
            <a:off x="4213310" y="2876832"/>
            <a:ext cx="1326776" cy="1910827"/>
            <a:chOff x="2875449" y="2869604"/>
            <a:chExt cx="1326776" cy="1910827"/>
          </a:xfrm>
        </p:grpSpPr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F68D5B34-2781-4791-993C-9F1276174E03}"/>
                </a:ext>
              </a:extLst>
            </p:cNvPr>
            <p:cNvCxnSpPr>
              <a:cxnSpLocks/>
            </p:cNvCxnSpPr>
            <p:nvPr/>
          </p:nvCxnSpPr>
          <p:spPr>
            <a:xfrm>
              <a:off x="3996037" y="3445137"/>
              <a:ext cx="206188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ítulo 1">
              <a:extLst>
                <a:ext uri="{FF2B5EF4-FFF2-40B4-BE49-F238E27FC236}">
                  <a16:creationId xmlns:a16="http://schemas.microsoft.com/office/drawing/2014/main" id="{D1B08160-A15B-48FA-875E-EBB845002F9A}"/>
                </a:ext>
              </a:extLst>
            </p:cNvPr>
            <p:cNvSpPr txBox="1">
              <a:spLocks/>
            </p:cNvSpPr>
            <p:nvPr/>
          </p:nvSpPr>
          <p:spPr>
            <a:xfrm>
              <a:off x="2875449" y="4382735"/>
              <a:ext cx="1271488" cy="39769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CONSULTA</a:t>
              </a:r>
              <a:r>
                <a:rPr lang="pt-BR" sz="1200" b="1" i="0" u="none" strike="noStrike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PÚLICA</a:t>
              </a:r>
              <a:endParaRPr lang="pt-B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6E2939BB-0799-4F29-84F8-E6228AC8ED68}"/>
                </a:ext>
              </a:extLst>
            </p:cNvPr>
            <p:cNvGrpSpPr/>
            <p:nvPr/>
          </p:nvGrpSpPr>
          <p:grpSpPr>
            <a:xfrm>
              <a:off x="2875449" y="2869604"/>
              <a:ext cx="1120588" cy="1579861"/>
              <a:chOff x="2875449" y="2869604"/>
              <a:chExt cx="1120588" cy="1579861"/>
            </a:xfrm>
          </p:grpSpPr>
          <p:sp>
            <p:nvSpPr>
              <p:cNvPr id="46" name="Elipse 45">
                <a:extLst>
                  <a:ext uri="{FF2B5EF4-FFF2-40B4-BE49-F238E27FC236}">
                    <a16:creationId xmlns:a16="http://schemas.microsoft.com/office/drawing/2014/main" id="{C6253D51-CB7C-4A86-89FA-9C13E73B952E}"/>
                  </a:ext>
                </a:extLst>
              </p:cNvPr>
              <p:cNvSpPr/>
              <p:nvPr/>
            </p:nvSpPr>
            <p:spPr>
              <a:xfrm>
                <a:off x="2875449" y="2869604"/>
                <a:ext cx="1120588" cy="111879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48" name="Gráfico 47" descr="Martelo com preenchimento sólido">
                <a:extLst>
                  <a:ext uri="{FF2B5EF4-FFF2-40B4-BE49-F238E27FC236}">
                    <a16:creationId xmlns:a16="http://schemas.microsoft.com/office/drawing/2014/main" id="{D8F90072-D4DC-429D-A8D2-F3C15CF3EB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3009021" y="3022900"/>
                <a:ext cx="812202" cy="812202"/>
              </a:xfrm>
              <a:prstGeom prst="rect">
                <a:avLst/>
              </a:prstGeom>
            </p:spPr>
          </p:pic>
          <p:sp>
            <p:nvSpPr>
              <p:cNvPr id="65" name="Título 1">
                <a:extLst>
                  <a:ext uri="{FF2B5EF4-FFF2-40B4-BE49-F238E27FC236}">
                    <a16:creationId xmlns:a16="http://schemas.microsoft.com/office/drawing/2014/main" id="{34ED9796-0892-41F0-95D0-99AFD3D609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8294" y="4143379"/>
                <a:ext cx="454897" cy="30608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pt-BR" sz="1200" b="1" i="0" u="none" strike="noStrike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03</a:t>
                </a:r>
                <a:endParaRPr lang="pt-BR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430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s em frente a prédio&#10;&#10;Descrição gerada automaticamente">
            <a:extLst>
              <a:ext uri="{FF2B5EF4-FFF2-40B4-BE49-F238E27FC236}">
                <a16:creationId xmlns:a16="http://schemas.microsoft.com/office/drawing/2014/main" id="{EC9E2A29-C469-4718-B0C1-BF2C511A9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5697"/>
            <a:ext cx="12192000" cy="874939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2FD7654C-0921-41CD-AF0C-5252D24AC0F1}"/>
              </a:ext>
            </a:extLst>
          </p:cNvPr>
          <p:cNvSpPr txBox="1">
            <a:spLocks/>
          </p:cNvSpPr>
          <p:nvPr/>
        </p:nvSpPr>
        <p:spPr>
          <a:xfrm>
            <a:off x="8710793" y="4770087"/>
            <a:ext cx="2620446" cy="4060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ESPAÇO PARA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8D46BF7-DFB6-42FE-91FF-D57C697887D2}"/>
              </a:ext>
            </a:extLst>
          </p:cNvPr>
          <p:cNvSpPr txBox="1">
            <a:spLocks/>
          </p:cNvSpPr>
          <p:nvPr/>
        </p:nvSpPr>
        <p:spPr>
          <a:xfrm>
            <a:off x="7430633" y="5270457"/>
            <a:ext cx="3942810" cy="4060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800" b="0" i="0" u="none" strike="noStrike" dirty="0">
                <a:solidFill>
                  <a:srgbClr val="FFFFFF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CONTRIBUIÇÕES</a:t>
            </a:r>
            <a:endParaRPr lang="pt-BR" sz="28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C88BEC45-D697-4C42-832A-589BFF24893F}"/>
              </a:ext>
            </a:extLst>
          </p:cNvPr>
          <p:cNvSpPr txBox="1">
            <a:spLocks/>
          </p:cNvSpPr>
          <p:nvPr/>
        </p:nvSpPr>
        <p:spPr>
          <a:xfrm>
            <a:off x="9207603" y="5790690"/>
            <a:ext cx="2165840" cy="25818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pt-BR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https://www.ezute.org.br/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F0AF5D6-CE2F-4DF4-99A4-0624AA235C0E}"/>
              </a:ext>
            </a:extLst>
          </p:cNvPr>
          <p:cNvSpPr txBox="1">
            <a:spLocks/>
          </p:cNvSpPr>
          <p:nvPr/>
        </p:nvSpPr>
        <p:spPr>
          <a:xfrm>
            <a:off x="9553031" y="6066161"/>
            <a:ext cx="1820411" cy="25818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pt-BR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pge-ro@ezute.org.br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 descr="Texto&#10;&#10;Descrição gerada automaticamente com confiança média">
            <a:extLst>
              <a:ext uri="{FF2B5EF4-FFF2-40B4-BE49-F238E27FC236}">
                <a16:creationId xmlns:a16="http://schemas.microsoft.com/office/drawing/2014/main" id="{39C46B7D-BE69-41A1-9844-E358F864D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9029" y="1683141"/>
            <a:ext cx="2060148" cy="809543"/>
          </a:xfrm>
          <a:prstGeom prst="rect">
            <a:avLst/>
          </a:prstGeom>
        </p:spPr>
      </p:pic>
      <p:pic>
        <p:nvPicPr>
          <p:cNvPr id="10" name="Imagem 9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ECB6A977-C1CA-46D9-B8B3-1D7AC2953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08" y="1577595"/>
            <a:ext cx="2926426" cy="1255446"/>
          </a:xfrm>
          <a:prstGeom prst="rect">
            <a:avLst/>
          </a:prstGeom>
        </p:spPr>
      </p:pic>
      <p:pic>
        <p:nvPicPr>
          <p:cNvPr id="12" name="Imagem 11" descr="Logotipo&#10;&#10;Descrição gerada automaticamente">
            <a:extLst>
              <a:ext uri="{FF2B5EF4-FFF2-40B4-BE49-F238E27FC236}">
                <a16:creationId xmlns:a16="http://schemas.microsoft.com/office/drawing/2014/main" id="{2B0E0862-8BFF-4BFA-9B9D-EEB18F9BAD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527" y="1209629"/>
            <a:ext cx="1991379" cy="199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3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FF729A9A-5831-4F99-9C5E-2A3F8E6ED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A4380BE-F4EE-4119-BF87-169F4374B65F}"/>
              </a:ext>
            </a:extLst>
          </p:cNvPr>
          <p:cNvSpPr txBox="1">
            <a:spLocks/>
          </p:cNvSpPr>
          <p:nvPr/>
        </p:nvSpPr>
        <p:spPr>
          <a:xfrm>
            <a:off x="7828896" y="357990"/>
            <a:ext cx="3701771" cy="4150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3600" dirty="0">
                <a:solidFill>
                  <a:srgbClr val="66C1B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INSTITUIÇÃO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BB55819-9311-41A7-906B-3833C676C0C2}"/>
              </a:ext>
            </a:extLst>
          </p:cNvPr>
          <p:cNvSpPr txBox="1">
            <a:spLocks/>
          </p:cNvSpPr>
          <p:nvPr/>
        </p:nvSpPr>
        <p:spPr>
          <a:xfrm>
            <a:off x="7015469" y="803196"/>
            <a:ext cx="4542638" cy="645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3600" b="0" i="0" u="none" strike="noStrike" dirty="0">
                <a:solidFill>
                  <a:srgbClr val="66C1BE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ENCARREGADA</a:t>
            </a:r>
            <a:endParaRPr lang="pt-BR" sz="3600" dirty="0">
              <a:solidFill>
                <a:srgbClr val="66C1BE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919C63E-DD20-483F-B5F6-9E8B3E876B7A}"/>
              </a:ext>
            </a:extLst>
          </p:cNvPr>
          <p:cNvSpPr txBox="1">
            <a:spLocks/>
          </p:cNvSpPr>
          <p:nvPr/>
        </p:nvSpPr>
        <p:spPr>
          <a:xfrm>
            <a:off x="8061821" y="1416969"/>
            <a:ext cx="3468846" cy="333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18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ESTUDO DE VIABILIDADE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B69C1BF8-B46B-4237-ABDF-E5675F290FCB}"/>
              </a:ext>
            </a:extLst>
          </p:cNvPr>
          <p:cNvSpPr txBox="1">
            <a:spLocks/>
          </p:cNvSpPr>
          <p:nvPr/>
        </p:nvSpPr>
        <p:spPr>
          <a:xfrm>
            <a:off x="774551" y="2201722"/>
            <a:ext cx="10756116" cy="40145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pt-BR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t-BR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Organização privada sem fins lucrativos, 100% nacional, cuja missão é contribuir para transformação das organizações brasileiras, especialmente as públicas, melhorando sua efetividade.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pt-BR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t-BR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Oferece soluções inovadoras em tecnologia e gestão para instituições brasileiras, especialmente as públicas.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pt-BR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t-BR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Contribui para a transformação das organizações, apoiando a evolução da produtividade e efetividade. E, por consequência, colabora com o desenvolvimento econômico, a soberania e a autonomia tecnológica do país.</a:t>
            </a:r>
          </a:p>
        </p:txBody>
      </p:sp>
      <p:pic>
        <p:nvPicPr>
          <p:cNvPr id="13" name="Imagem 12" descr="Uma imagem contendo Forma&#10;&#10;Descrição gerada automaticamente">
            <a:extLst>
              <a:ext uri="{FF2B5EF4-FFF2-40B4-BE49-F238E27FC236}">
                <a16:creationId xmlns:a16="http://schemas.microsoft.com/office/drawing/2014/main" id="{E1F57F67-6706-4059-A003-38FF9B70C6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893" y="417332"/>
            <a:ext cx="2857452" cy="130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14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magem de jogo de vídeo game&#10;&#10;Descrição gerada automaticamente com confiança média">
            <a:extLst>
              <a:ext uri="{FF2B5EF4-FFF2-40B4-BE49-F238E27FC236}">
                <a16:creationId xmlns:a16="http://schemas.microsoft.com/office/drawing/2014/main" id="{3736307B-4AF3-481A-9BD0-73345244F3C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7FF555C6-F533-4C0B-B05F-EC798D97AF28}"/>
              </a:ext>
            </a:extLst>
          </p:cNvPr>
          <p:cNvSpPr txBox="1">
            <a:spLocks/>
          </p:cNvSpPr>
          <p:nvPr/>
        </p:nvSpPr>
        <p:spPr>
          <a:xfrm>
            <a:off x="4600466" y="427614"/>
            <a:ext cx="2991068" cy="527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spc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RONDÔNIA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49ED381-8B17-4DBA-8B80-1827CDCA6C9D}"/>
              </a:ext>
            </a:extLst>
          </p:cNvPr>
          <p:cNvSpPr txBox="1">
            <a:spLocks/>
          </p:cNvSpPr>
          <p:nvPr/>
        </p:nvSpPr>
        <p:spPr>
          <a:xfrm>
            <a:off x="4668708" y="863270"/>
            <a:ext cx="2751267" cy="914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i="1" dirty="0">
                <a:solidFill>
                  <a:srgbClr val="F7A9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ECONOMIA DE MAIS DE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02895265-EA3A-4207-A9B8-ADD9FEF3CD96}"/>
              </a:ext>
            </a:extLst>
          </p:cNvPr>
          <p:cNvSpPr txBox="1">
            <a:spLocks/>
          </p:cNvSpPr>
          <p:nvPr/>
        </p:nvSpPr>
        <p:spPr>
          <a:xfrm>
            <a:off x="3807254" y="1110710"/>
            <a:ext cx="4577489" cy="5405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R$ 50 BILHÕES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B88797FC-4B51-4D2C-A0AB-86C8609F529D}"/>
              </a:ext>
            </a:extLst>
          </p:cNvPr>
          <p:cNvSpPr txBox="1">
            <a:spLocks/>
          </p:cNvSpPr>
          <p:nvPr/>
        </p:nvSpPr>
        <p:spPr>
          <a:xfrm>
            <a:off x="360270" y="2092475"/>
            <a:ext cx="5083099" cy="13389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dos estados que mais crescem no Brasil, o Estado de Rondônia, já ultrapassou a marca dos 50 bilhões de reais em Produto Interno Bruto. O Estado cresce a taxas superiores à média nacional. Antes da pandemia, </a:t>
            </a:r>
            <a:r>
              <a:rPr lang="pt-BR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triênio 2017-2019, enquanto o Brasil cresceu 3,6%, Rondônia cresceu 11,7%.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30D378A0-201A-45A0-82A8-7D5B0087AFC1}"/>
              </a:ext>
            </a:extLst>
          </p:cNvPr>
          <p:cNvSpPr txBox="1">
            <a:spLocks/>
          </p:cNvSpPr>
          <p:nvPr/>
        </p:nvSpPr>
        <p:spPr>
          <a:xfrm>
            <a:off x="339457" y="4334761"/>
            <a:ext cx="5083099" cy="13389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Rondônia possui a menor incidência de pobreza e a maior proporção de veículos por habitante entre todos os estados das regiões Norte e Nordeste e também a 2ª melhor distribuição de renda, o 4º menor índice de desemprego e o melhor índice de transparência de todo o Brasil.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19EEEE20-797F-4B88-B6AC-FD7B593A9AF4}"/>
              </a:ext>
            </a:extLst>
          </p:cNvPr>
          <p:cNvSpPr txBox="1">
            <a:spLocks/>
          </p:cNvSpPr>
          <p:nvPr/>
        </p:nvSpPr>
        <p:spPr>
          <a:xfrm>
            <a:off x="6834693" y="2254731"/>
            <a:ext cx="5165673" cy="12098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o terceiro estado mais populoso da Região Norte com 1,8 milhão de habitantes (IBGE, 2020). Possui 52 municípios e ocupa uma área de 237 mil km</a:t>
            </a:r>
            <a:r>
              <a:rPr lang="pt-BR" sz="1600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equivalente ao território da Romênia e quase cinco vezes maior que a Croácia.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73370871-F0E0-4014-93CB-4B47EE2BB028}"/>
              </a:ext>
            </a:extLst>
          </p:cNvPr>
          <p:cNvSpPr txBox="1">
            <a:spLocks/>
          </p:cNvSpPr>
          <p:nvPr/>
        </p:nvSpPr>
        <p:spPr>
          <a:xfrm>
            <a:off x="6834693" y="4244369"/>
            <a:ext cx="5165673" cy="15029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Localizado em uma posição privilegiada entre a Amazônia e a região Centro Oeste, possui logística cada vez mais conectada aos espaços mais dinâmicos da economia nacional. O Estado foi pioneiro no </a:t>
            </a:r>
            <a:r>
              <a:rPr lang="pt-BR" sz="1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ferroviarismo</a:t>
            </a:r>
            <a:r>
              <a:rPr lang="pt-BR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brasileiro e hoje está ligado ao restante do país e ao mundo por rodovias, voos regulares e pela hidrovia do Rio Madeira.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206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Vista aérea de uma cidade&#10;&#10;Descrição gerada automaticamente">
            <a:extLst>
              <a:ext uri="{FF2B5EF4-FFF2-40B4-BE49-F238E27FC236}">
                <a16:creationId xmlns:a16="http://schemas.microsoft.com/office/drawing/2014/main" id="{38383692-5D06-4B86-B49E-0C0983AFB5A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09B2AB9C-660F-44C9-BF4C-4AF250CB851C}"/>
              </a:ext>
            </a:extLst>
          </p:cNvPr>
          <p:cNvSpPr txBox="1">
            <a:spLocks/>
          </p:cNvSpPr>
          <p:nvPr/>
        </p:nvSpPr>
        <p:spPr>
          <a:xfrm>
            <a:off x="4428343" y="1231680"/>
            <a:ext cx="4059440" cy="527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rgbClr val="5E39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PORTO VELHO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7E88D22-B9DC-4BED-81EB-3A40A8CCE547}"/>
              </a:ext>
            </a:extLst>
          </p:cNvPr>
          <p:cNvSpPr txBox="1">
            <a:spLocks/>
          </p:cNvSpPr>
          <p:nvPr/>
        </p:nvSpPr>
        <p:spPr>
          <a:xfrm>
            <a:off x="5487969" y="1785631"/>
            <a:ext cx="1940183" cy="2474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i="1" dirty="0">
                <a:solidFill>
                  <a:srgbClr val="5E39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CIDADE EM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8892AF9-8393-4AFE-A9E2-20BDDDB61CCB}"/>
              </a:ext>
            </a:extLst>
          </p:cNvPr>
          <p:cNvSpPr txBox="1">
            <a:spLocks/>
          </p:cNvSpPr>
          <p:nvPr/>
        </p:nvSpPr>
        <p:spPr>
          <a:xfrm>
            <a:off x="2324101" y="2070813"/>
            <a:ext cx="7991474" cy="5405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FORTE CRESCIMENTO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C4D746DF-6E5A-4FA4-824A-445AA10641E1}"/>
              </a:ext>
            </a:extLst>
          </p:cNvPr>
          <p:cNvSpPr txBox="1">
            <a:spLocks/>
          </p:cNvSpPr>
          <p:nvPr/>
        </p:nvSpPr>
        <p:spPr>
          <a:xfrm>
            <a:off x="2833510" y="3268768"/>
            <a:ext cx="7013874" cy="16702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um PIB em torno de 20 bilhões de reais e uma população ao redor de 540 mil pessoas, Porto Velho possui potencial econômico que a coloca em posição de destaque regional, um importante polo de serviços na cada vez mais pujante economia da Região Norte do Brasil.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Porto Velho está no coração de um grande movimento logístico da Região Norte do país. O aeroporto de Porto Velho integra o “Bloco Norte”, com contrato assinado por 30 anos, em leilão vencido por Vinci </a:t>
            </a:r>
            <a:r>
              <a:rPr lang="pt-B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Airports</a:t>
            </a:r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2089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Gráfico&#10;&#10;Descrição gerada automaticamente com confiança baixa">
            <a:extLst>
              <a:ext uri="{FF2B5EF4-FFF2-40B4-BE49-F238E27FC236}">
                <a16:creationId xmlns:a16="http://schemas.microsoft.com/office/drawing/2014/main" id="{6E6C8E97-1A1E-4E98-8B0A-A118F0871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2"/>
            <a:ext cx="12192000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D98942C8-B74B-47DD-BDA2-84BFDEB7966F}"/>
              </a:ext>
            </a:extLst>
          </p:cNvPr>
          <p:cNvSpPr txBox="1">
            <a:spLocks/>
          </p:cNvSpPr>
          <p:nvPr/>
        </p:nvSpPr>
        <p:spPr>
          <a:xfrm>
            <a:off x="6612222" y="320069"/>
            <a:ext cx="5198144" cy="645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dirty="0">
                <a:solidFill>
                  <a:srgbClr val="66C1B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NOVA SEDE PGE.RO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36CCC7D1-A52F-4956-9362-1A5AEE1C5D4C}"/>
              </a:ext>
            </a:extLst>
          </p:cNvPr>
          <p:cNvSpPr txBox="1">
            <a:spLocks/>
          </p:cNvSpPr>
          <p:nvPr/>
        </p:nvSpPr>
        <p:spPr>
          <a:xfrm>
            <a:off x="6357257" y="910263"/>
            <a:ext cx="5453110" cy="4034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400" dirty="0">
                <a:solidFill>
                  <a:srgbClr val="54545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DADOS FISCAIS DE RONDÔNIA</a:t>
            </a:r>
          </a:p>
        </p:txBody>
      </p:sp>
      <p:pic>
        <p:nvPicPr>
          <p:cNvPr id="10" name="Imagem 60">
            <a:extLst>
              <a:ext uri="{FF2B5EF4-FFF2-40B4-BE49-F238E27FC236}">
                <a16:creationId xmlns:a16="http://schemas.microsoft.com/office/drawing/2014/main" id="{0887176D-F009-4271-8396-D3469DF198C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48" y="2603003"/>
            <a:ext cx="4171316" cy="907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m 7">
            <a:extLst>
              <a:ext uri="{FF2B5EF4-FFF2-40B4-BE49-F238E27FC236}">
                <a16:creationId xmlns:a16="http://schemas.microsoft.com/office/drawing/2014/main" id="{273EFD80-B4BF-4159-8EC0-696F1C9A596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639047" y="3674271"/>
            <a:ext cx="4171317" cy="1768466"/>
          </a:xfrm>
          <a:prstGeom prst="rect">
            <a:avLst/>
          </a:prstGeom>
        </p:spPr>
      </p:pic>
      <p:pic>
        <p:nvPicPr>
          <p:cNvPr id="14" name="Imagem 14">
            <a:extLst>
              <a:ext uri="{FF2B5EF4-FFF2-40B4-BE49-F238E27FC236}">
                <a16:creationId xmlns:a16="http://schemas.microsoft.com/office/drawing/2014/main" id="{BC5BA3F2-F434-4EFC-A504-893A9D3FC4B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4" y="3933825"/>
            <a:ext cx="3532895" cy="2921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3EFEF2-42EA-4321-BBD1-4F502381BF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8589" y="5496093"/>
            <a:ext cx="4492234" cy="1441082"/>
          </a:xfrm>
          <a:prstGeom prst="rect">
            <a:avLst/>
          </a:prstGeom>
        </p:spPr>
      </p:pic>
      <p:pic>
        <p:nvPicPr>
          <p:cNvPr id="26" name="Imagem 22">
            <a:extLst>
              <a:ext uri="{FF2B5EF4-FFF2-40B4-BE49-F238E27FC236}">
                <a16:creationId xmlns:a16="http://schemas.microsoft.com/office/drawing/2014/main" id="{8A7ACE21-8379-42E5-87F0-8164EF9F387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28" y="2464726"/>
            <a:ext cx="4041136" cy="127412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ubtítulo 2">
            <a:extLst>
              <a:ext uri="{FF2B5EF4-FFF2-40B4-BE49-F238E27FC236}">
                <a16:creationId xmlns:a16="http://schemas.microsoft.com/office/drawing/2014/main" id="{CC259E00-F1EE-4A7C-902C-FB054F483707}"/>
              </a:ext>
            </a:extLst>
          </p:cNvPr>
          <p:cNvSpPr txBox="1">
            <a:spLocks/>
          </p:cNvSpPr>
          <p:nvPr/>
        </p:nvSpPr>
        <p:spPr>
          <a:xfrm>
            <a:off x="3500434" y="1281359"/>
            <a:ext cx="8277226" cy="12367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16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Estado de Rondônia apresenta situação fiscal adequada à PPP, com uma trajetória favorável dos principais indicadores, CAPAG Nota A, disponibilidade de caixa positiva e atualmente sem nenhum comprometimento da RCL com despesas relacionadas a PPP.</a:t>
            </a:r>
          </a:p>
        </p:txBody>
      </p:sp>
    </p:spTree>
    <p:extLst>
      <p:ext uri="{BB962C8B-B14F-4D97-AF65-F5344CB8AC3E}">
        <p14:creationId xmlns:p14="http://schemas.microsoft.com/office/powerpoint/2010/main" val="3311786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78657CA7-8F50-49AA-983C-BCE0A2043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B577C03-115C-4585-9362-409BB799F19D}"/>
              </a:ext>
            </a:extLst>
          </p:cNvPr>
          <p:cNvSpPr txBox="1">
            <a:spLocks/>
          </p:cNvSpPr>
          <p:nvPr/>
        </p:nvSpPr>
        <p:spPr>
          <a:xfrm>
            <a:off x="552853" y="741712"/>
            <a:ext cx="8263891" cy="645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dirty="0">
                <a:solidFill>
                  <a:srgbClr val="66C1B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MELHORIA DO COMPLEXO ADMINISTRATIVO DO GOVERNO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61" y="1920241"/>
            <a:ext cx="8534877" cy="4558938"/>
          </a:xfrm>
          <a:prstGeom prst="rect">
            <a:avLst/>
          </a:prstGeom>
        </p:spPr>
      </p:pic>
      <p:sp>
        <p:nvSpPr>
          <p:cNvPr id="5" name="Seta para Baixo 4"/>
          <p:cNvSpPr/>
          <p:nvPr/>
        </p:nvSpPr>
        <p:spPr>
          <a:xfrm rot="157750">
            <a:off x="5638100" y="4244196"/>
            <a:ext cx="383004" cy="137110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3542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78657CA7-8F50-49AA-983C-BCE0A2043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B577C03-115C-4585-9362-409BB799F19D}"/>
              </a:ext>
            </a:extLst>
          </p:cNvPr>
          <p:cNvSpPr txBox="1">
            <a:spLocks/>
          </p:cNvSpPr>
          <p:nvPr/>
        </p:nvSpPr>
        <p:spPr>
          <a:xfrm>
            <a:off x="516856" y="254963"/>
            <a:ext cx="5198144" cy="645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>
                <a:solidFill>
                  <a:srgbClr val="66C1B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NOVA SEDE PGE.RO</a:t>
            </a:r>
            <a:endParaRPr lang="pt-BR" sz="3600" dirty="0">
              <a:solidFill>
                <a:srgbClr val="66C1BE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EB766EF-ECD8-4348-9542-E1FB76C515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41" t="18472" r="8438" b="5000"/>
          <a:stretch/>
        </p:blipFill>
        <p:spPr>
          <a:xfrm>
            <a:off x="123824" y="1146489"/>
            <a:ext cx="5457825" cy="392081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A543E47-7197-4168-965B-87A3B4F707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66" t="16847" r="8593" b="6625"/>
          <a:stretch/>
        </p:blipFill>
        <p:spPr>
          <a:xfrm>
            <a:off x="5871621" y="2320453"/>
            <a:ext cx="5806030" cy="4226054"/>
          </a:xfrm>
          <a:prstGeom prst="rect">
            <a:avLst/>
          </a:prstGeom>
        </p:spPr>
      </p:pic>
      <p:sp>
        <p:nvSpPr>
          <p:cNvPr id="39" name="CaixaDeTexto 38">
            <a:extLst>
              <a:ext uri="{FF2B5EF4-FFF2-40B4-BE49-F238E27FC236}">
                <a16:creationId xmlns:a16="http://schemas.microsoft.com/office/drawing/2014/main" id="{73A1799A-F733-429B-B447-0A662493CEF2}"/>
              </a:ext>
            </a:extLst>
          </p:cNvPr>
          <p:cNvSpPr txBox="1"/>
          <p:nvPr/>
        </p:nvSpPr>
        <p:spPr>
          <a:xfrm>
            <a:off x="514349" y="5593318"/>
            <a:ext cx="4095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MAQUETE ELETRÔNICA</a:t>
            </a:r>
            <a:endParaRPr lang="pt-BR" dirty="0"/>
          </a:p>
        </p:txBody>
      </p: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318D13A7-9387-408B-B955-818E8C62E48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736" y="1541929"/>
            <a:ext cx="635088" cy="635088"/>
          </a:xfrm>
          <a:prstGeom prst="rect">
            <a:avLst/>
          </a:prstGeom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391403F5-2433-4E86-93F9-7437C56257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57" y="3263151"/>
            <a:ext cx="322026" cy="32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43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78657CA7-8F50-49AA-983C-BCE0A2043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B577C03-115C-4585-9362-409BB799F19D}"/>
              </a:ext>
            </a:extLst>
          </p:cNvPr>
          <p:cNvSpPr txBox="1">
            <a:spLocks/>
          </p:cNvSpPr>
          <p:nvPr/>
        </p:nvSpPr>
        <p:spPr>
          <a:xfrm>
            <a:off x="516856" y="254963"/>
            <a:ext cx="5198144" cy="6454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dirty="0">
                <a:solidFill>
                  <a:srgbClr val="66C1B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NOVA SEDE PGE.RO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2B20AD43-1A66-4391-99A5-9FEB493EB3A7}"/>
              </a:ext>
            </a:extLst>
          </p:cNvPr>
          <p:cNvSpPr txBox="1">
            <a:spLocks/>
          </p:cNvSpPr>
          <p:nvPr/>
        </p:nvSpPr>
        <p:spPr>
          <a:xfrm>
            <a:off x="824637" y="1560565"/>
            <a:ext cx="7192537" cy="294788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Construção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pavimentos – subsolo + térreo + 4 pavimentos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total de 8.697 m</a:t>
            </a:r>
            <a:r>
              <a:rPr lang="pt-BR" sz="1800" baseline="300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Terreno do Governo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Shopping (875 m</a:t>
            </a:r>
            <a:r>
              <a:rPr lang="pt-BR" sz="1800" baseline="300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18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Sede da Procuradoria (4.874 m</a:t>
            </a:r>
            <a:r>
              <a:rPr lang="pt-BR" sz="1800" baseline="300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18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Praça Externa (1.305 m</a:t>
            </a:r>
            <a:r>
              <a:rPr lang="pt-BR" sz="1800" baseline="300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18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endParaRPr lang="pt-BR" sz="1800" dirty="0">
              <a:solidFill>
                <a:srgbClr val="545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4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Operação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337 funcionários (e população futura de 393 até 2056)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 vagas para automóveis e 22 vagas de motos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Portaria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Segurança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Etc..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endParaRPr lang="pt-BR" sz="1800" dirty="0">
              <a:solidFill>
                <a:srgbClr val="545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endParaRPr lang="pt-BR" sz="1800" dirty="0">
              <a:solidFill>
                <a:srgbClr val="545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endParaRPr lang="pt-BR" sz="2000" dirty="0">
              <a:solidFill>
                <a:srgbClr val="545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F7CD0E9-4B3D-49A7-B558-2F7D2C56E9D3}"/>
              </a:ext>
            </a:extLst>
          </p:cNvPr>
          <p:cNvSpPr txBox="1">
            <a:spLocks/>
          </p:cNvSpPr>
          <p:nvPr/>
        </p:nvSpPr>
        <p:spPr>
          <a:xfrm>
            <a:off x="526380" y="962069"/>
            <a:ext cx="4445669" cy="333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54545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PROJETO CONCEITUAL</a:t>
            </a:r>
          </a:p>
        </p:txBody>
      </p:sp>
    </p:spTree>
    <p:extLst>
      <p:ext uri="{BB962C8B-B14F-4D97-AF65-F5344CB8AC3E}">
        <p14:creationId xmlns:p14="http://schemas.microsoft.com/office/powerpoint/2010/main" val="41262909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5004</TotalTime>
  <Words>1067</Words>
  <Application>Microsoft Office PowerPoint</Application>
  <PresentationFormat>Widescreen</PresentationFormat>
  <Paragraphs>164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Cambria Math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Tarcisio Gomes Ferreira</dc:creator>
  <cp:lastModifiedBy>Giovani Oliveira</cp:lastModifiedBy>
  <cp:revision>60</cp:revision>
  <dcterms:created xsi:type="dcterms:W3CDTF">2021-08-17T15:00:15Z</dcterms:created>
  <dcterms:modified xsi:type="dcterms:W3CDTF">2022-04-19T17:18:36Z</dcterms:modified>
</cp:coreProperties>
</file>